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64" r:id="rId2"/>
    <p:sldId id="256" r:id="rId3"/>
    <p:sldId id="257" r:id="rId4"/>
    <p:sldId id="258" r:id="rId5"/>
    <p:sldId id="259" r:id="rId6"/>
    <p:sldId id="260" r:id="rId7"/>
    <p:sldId id="261" r:id="rId8"/>
    <p:sldId id="262"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368" r:id="rId39"/>
    <p:sldId id="369" r:id="rId40"/>
    <p:sldId id="370" r:id="rId41"/>
    <p:sldId id="293" r:id="rId42"/>
    <p:sldId id="294" r:id="rId43"/>
    <p:sldId id="295" r:id="rId44"/>
    <p:sldId id="296" r:id="rId45"/>
    <p:sldId id="302" r:id="rId46"/>
    <p:sldId id="303" r:id="rId47"/>
    <p:sldId id="304" r:id="rId48"/>
    <p:sldId id="305" r:id="rId49"/>
    <p:sldId id="306" r:id="rId50"/>
    <p:sldId id="307" r:id="rId51"/>
    <p:sldId id="327" r:id="rId52"/>
    <p:sldId id="328" r:id="rId53"/>
    <p:sldId id="329" r:id="rId54"/>
    <p:sldId id="330" r:id="rId55"/>
    <p:sldId id="331" r:id="rId56"/>
    <p:sldId id="332" r:id="rId57"/>
    <p:sldId id="333" r:id="rId58"/>
    <p:sldId id="334" r:id="rId59"/>
    <p:sldId id="335" r:id="rId60"/>
    <p:sldId id="337" r:id="rId61"/>
    <p:sldId id="338" r:id="rId62"/>
    <p:sldId id="339" r:id="rId63"/>
    <p:sldId id="340" r:id="rId64"/>
    <p:sldId id="341" r:id="rId65"/>
    <p:sldId id="342" r:id="rId66"/>
    <p:sldId id="343" r:id="rId67"/>
    <p:sldId id="344" r:id="rId68"/>
    <p:sldId id="345" r:id="rId69"/>
    <p:sldId id="346" r:id="rId70"/>
    <p:sldId id="347" r:id="rId71"/>
    <p:sldId id="348" r:id="rId72"/>
    <p:sldId id="366" r:id="rId73"/>
    <p:sldId id="349" r:id="rId74"/>
    <p:sldId id="350" r:id="rId75"/>
    <p:sldId id="351" r:id="rId76"/>
    <p:sldId id="353" r:id="rId77"/>
    <p:sldId id="354" r:id="rId78"/>
    <p:sldId id="355" r:id="rId79"/>
    <p:sldId id="356" r:id="rId80"/>
    <p:sldId id="367" r:id="rId81"/>
    <p:sldId id="365" r:id="rId82"/>
    <p:sldId id="357" r:id="rId83"/>
    <p:sldId id="358" r:id="rId84"/>
    <p:sldId id="359" r:id="rId85"/>
    <p:sldId id="360" r:id="rId86"/>
    <p:sldId id="361" r:id="rId87"/>
    <p:sldId id="362" r:id="rId88"/>
    <p:sldId id="363" r:id="rId89"/>
    <p:sldId id="308" r:id="rId90"/>
    <p:sldId id="309" r:id="rId91"/>
    <p:sldId id="310" r:id="rId92"/>
    <p:sldId id="311" r:id="rId93"/>
    <p:sldId id="312" r:id="rId94"/>
    <p:sldId id="313" r:id="rId95"/>
    <p:sldId id="314" r:id="rId96"/>
    <p:sldId id="315" r:id="rId97"/>
    <p:sldId id="316" r:id="rId98"/>
    <p:sldId id="317" r:id="rId99"/>
    <p:sldId id="318" r:id="rId100"/>
    <p:sldId id="319" r:id="rId101"/>
    <p:sldId id="320" r:id="rId102"/>
    <p:sldId id="321" r:id="rId103"/>
    <p:sldId id="322" r:id="rId104"/>
    <p:sldId id="323" r:id="rId105"/>
    <p:sldId id="324" r:id="rId106"/>
    <p:sldId id="325" r:id="rId107"/>
    <p:sldId id="326" r:id="rId1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6" d="100"/>
          <a:sy n="66" d="100"/>
        </p:scale>
        <p:origin x="90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4F8813-F129-48F2-A967-E9164C6B9D56}" type="doc">
      <dgm:prSet loTypeId="urn:microsoft.com/office/officeart/2005/8/layout/hierarchy1" loCatId="hierarchy" qsTypeId="urn:microsoft.com/office/officeart/2005/8/quickstyle/simple4" qsCatId="simple" csTypeId="urn:microsoft.com/office/officeart/2005/8/colors/accent1_2" csCatId="accent1" phldr="1"/>
      <dgm:spPr/>
      <dgm:t>
        <a:bodyPr/>
        <a:lstStyle/>
        <a:p>
          <a:endParaRPr lang="en-US"/>
        </a:p>
      </dgm:t>
    </dgm:pt>
    <dgm:pt modelId="{EF5556C3-2155-478D-A92C-4A1AC4099769}">
      <dgm:prSet phldrT="[Text]" custT="1"/>
      <dgm:spPr/>
      <dgm:t>
        <a:bodyPr/>
        <a:lstStyle/>
        <a:p>
          <a:r>
            <a:rPr lang="en-US" sz="4400" b="1" dirty="0" smtClean="0"/>
            <a:t>Chapter 7</a:t>
          </a:r>
          <a:endParaRPr lang="en-US" sz="4400" b="1" dirty="0"/>
        </a:p>
      </dgm:t>
    </dgm:pt>
    <dgm:pt modelId="{198F5D77-5D7E-48C7-BCA9-17EA1DD24BA4}" type="parTrans" cxnId="{838BA66B-3FB8-4DDB-9993-5B3EAD6262CD}">
      <dgm:prSet/>
      <dgm:spPr/>
      <dgm:t>
        <a:bodyPr/>
        <a:lstStyle/>
        <a:p>
          <a:endParaRPr lang="en-US" sz="2000" b="1"/>
        </a:p>
      </dgm:t>
    </dgm:pt>
    <dgm:pt modelId="{250BE9C5-9479-4FC2-B400-C2B341567ECA}" type="sibTrans" cxnId="{838BA66B-3FB8-4DDB-9993-5B3EAD6262CD}">
      <dgm:prSet/>
      <dgm:spPr/>
      <dgm:t>
        <a:bodyPr/>
        <a:lstStyle/>
        <a:p>
          <a:endParaRPr lang="en-US" sz="2000" b="1"/>
        </a:p>
      </dgm:t>
    </dgm:pt>
    <dgm:pt modelId="{5E87C6C1-A11A-4327-B5B8-018AF0EFD448}">
      <dgm:prSet phldrT="[Text]" custT="1"/>
      <dgm:spPr/>
      <dgm:t>
        <a:bodyPr/>
        <a:lstStyle/>
        <a:p>
          <a:r>
            <a:rPr lang="en-US" sz="1600" b="1" dirty="0" smtClean="0"/>
            <a:t>Amplifier</a:t>
          </a:r>
          <a:endParaRPr lang="en-US" sz="1600" b="1" dirty="0"/>
        </a:p>
      </dgm:t>
    </dgm:pt>
    <dgm:pt modelId="{26F618F3-A945-4EB9-9F1F-1BF1E1F24982}" type="parTrans" cxnId="{C44227CA-3383-4AAC-B913-FB2767ADDA26}">
      <dgm:prSet/>
      <dgm:spPr/>
      <dgm:t>
        <a:bodyPr/>
        <a:lstStyle/>
        <a:p>
          <a:endParaRPr lang="en-US" sz="2000" b="1"/>
        </a:p>
      </dgm:t>
    </dgm:pt>
    <dgm:pt modelId="{A4598C10-F5FB-489C-B8EF-6DDEB1C3AB13}" type="sibTrans" cxnId="{C44227CA-3383-4AAC-B913-FB2767ADDA26}">
      <dgm:prSet/>
      <dgm:spPr/>
      <dgm:t>
        <a:bodyPr/>
        <a:lstStyle/>
        <a:p>
          <a:endParaRPr lang="en-US" sz="2000" b="1"/>
        </a:p>
      </dgm:t>
    </dgm:pt>
    <dgm:pt modelId="{D04B90AB-D49E-4381-BF83-622A32AA5872}">
      <dgm:prSet phldrT="[Text]" custT="1"/>
      <dgm:spPr/>
      <dgm:t>
        <a:bodyPr/>
        <a:lstStyle/>
        <a:p>
          <a:r>
            <a:rPr lang="en-US" sz="1600" b="1" dirty="0" smtClean="0"/>
            <a:t>CS</a:t>
          </a:r>
          <a:endParaRPr lang="en-US" sz="1600" b="1" dirty="0"/>
        </a:p>
      </dgm:t>
    </dgm:pt>
    <dgm:pt modelId="{1F4648E7-ED6F-44C3-A8E1-87613CE187B5}" type="parTrans" cxnId="{A2B400EA-4ED0-45A0-89E8-60637D182FBA}">
      <dgm:prSet/>
      <dgm:spPr/>
      <dgm:t>
        <a:bodyPr/>
        <a:lstStyle/>
        <a:p>
          <a:endParaRPr lang="en-US" sz="2000" b="1"/>
        </a:p>
      </dgm:t>
    </dgm:pt>
    <dgm:pt modelId="{A02DA748-D875-4A99-9B94-B0962005904A}" type="sibTrans" cxnId="{A2B400EA-4ED0-45A0-89E8-60637D182FBA}">
      <dgm:prSet/>
      <dgm:spPr/>
      <dgm:t>
        <a:bodyPr/>
        <a:lstStyle/>
        <a:p>
          <a:endParaRPr lang="en-US" sz="2000" b="1"/>
        </a:p>
      </dgm:t>
    </dgm:pt>
    <dgm:pt modelId="{F3E09D49-C2C5-4782-ACEF-7D528F9181C0}">
      <dgm:prSet phldrT="[Text]" custT="1"/>
      <dgm:spPr/>
      <dgm:t>
        <a:bodyPr/>
        <a:lstStyle/>
        <a:p>
          <a:r>
            <a:rPr lang="en-US" sz="1600" b="1" dirty="0" smtClean="0"/>
            <a:t>CE</a:t>
          </a:r>
          <a:endParaRPr lang="en-US" sz="1600" b="1" dirty="0"/>
        </a:p>
      </dgm:t>
    </dgm:pt>
    <dgm:pt modelId="{7D33F3BA-E856-455B-8CAB-E13FA212AF54}" type="parTrans" cxnId="{F7CEE801-9F12-493C-A70C-827CD96F6B71}">
      <dgm:prSet/>
      <dgm:spPr/>
      <dgm:t>
        <a:bodyPr/>
        <a:lstStyle/>
        <a:p>
          <a:endParaRPr lang="en-US" sz="2000" b="1"/>
        </a:p>
      </dgm:t>
    </dgm:pt>
    <dgm:pt modelId="{1EB9F23C-C401-4D4D-9ED7-ECBF59EE808B}" type="sibTrans" cxnId="{F7CEE801-9F12-493C-A70C-827CD96F6B71}">
      <dgm:prSet/>
      <dgm:spPr/>
      <dgm:t>
        <a:bodyPr/>
        <a:lstStyle/>
        <a:p>
          <a:endParaRPr lang="en-US" sz="2000" b="1"/>
        </a:p>
      </dgm:t>
    </dgm:pt>
    <dgm:pt modelId="{6AE86655-8280-41FE-9D90-FC1156471DD8}">
      <dgm:prSet phldrT="[Text]" custT="1"/>
      <dgm:spPr>
        <a:solidFill>
          <a:srgbClr val="66FF66">
            <a:alpha val="90000"/>
          </a:srgbClr>
        </a:solidFill>
      </dgm:spPr>
      <dgm:t>
        <a:bodyPr/>
        <a:lstStyle/>
        <a:p>
          <a:r>
            <a:rPr lang="en-US" sz="1600" b="1" dirty="0" smtClean="0"/>
            <a:t>Biasing  source</a:t>
          </a:r>
          <a:endParaRPr lang="en-US" sz="1600" b="1" dirty="0"/>
        </a:p>
      </dgm:t>
    </dgm:pt>
    <dgm:pt modelId="{3B2FDEC6-0162-4324-BA4A-3FE73DBC23BE}" type="parTrans" cxnId="{0E2B6D5A-1ADC-43E5-AD13-2584D5A979D4}">
      <dgm:prSet/>
      <dgm:spPr/>
      <dgm:t>
        <a:bodyPr/>
        <a:lstStyle/>
        <a:p>
          <a:endParaRPr lang="en-US" sz="2000" b="1"/>
        </a:p>
      </dgm:t>
    </dgm:pt>
    <dgm:pt modelId="{12F55A17-2C87-4437-A553-E05058F11D4C}" type="sibTrans" cxnId="{0E2B6D5A-1ADC-43E5-AD13-2584D5A979D4}">
      <dgm:prSet/>
      <dgm:spPr/>
      <dgm:t>
        <a:bodyPr/>
        <a:lstStyle/>
        <a:p>
          <a:endParaRPr lang="en-US" sz="2000" b="1"/>
        </a:p>
      </dgm:t>
    </dgm:pt>
    <dgm:pt modelId="{5EBACE3D-B2A5-4951-8F9F-16DA6B77C99D}">
      <dgm:prSet phldrT="[Text]" custT="1"/>
      <dgm:spPr>
        <a:solidFill>
          <a:srgbClr val="66FF66">
            <a:alpha val="90000"/>
          </a:srgbClr>
        </a:solidFill>
      </dgm:spPr>
      <dgm:t>
        <a:bodyPr/>
        <a:lstStyle/>
        <a:p>
          <a:r>
            <a:rPr lang="en-US" sz="1600" b="1" dirty="0" smtClean="0"/>
            <a:t>MOS Mirrors </a:t>
          </a:r>
          <a:endParaRPr lang="en-US" sz="1600" b="1" dirty="0"/>
        </a:p>
      </dgm:t>
    </dgm:pt>
    <dgm:pt modelId="{4C201B52-06B0-4638-B91B-B2E4BAFE45C5}" type="parTrans" cxnId="{D8F68E7D-3454-4A70-AD3B-EF33D8292EC3}">
      <dgm:prSet/>
      <dgm:spPr/>
      <dgm:t>
        <a:bodyPr/>
        <a:lstStyle/>
        <a:p>
          <a:endParaRPr lang="en-US" sz="2000" b="1"/>
        </a:p>
      </dgm:t>
    </dgm:pt>
    <dgm:pt modelId="{2346EF91-C7AF-4A59-84BD-A756A55833C6}" type="sibTrans" cxnId="{D8F68E7D-3454-4A70-AD3B-EF33D8292EC3}">
      <dgm:prSet/>
      <dgm:spPr/>
      <dgm:t>
        <a:bodyPr/>
        <a:lstStyle/>
        <a:p>
          <a:endParaRPr lang="en-US" sz="2000" b="1"/>
        </a:p>
      </dgm:t>
    </dgm:pt>
    <dgm:pt modelId="{0EDDE939-DC66-44EA-962F-B3AA7CB8F991}">
      <dgm:prSet phldrT="[Text]" custT="1"/>
      <dgm:spPr>
        <a:solidFill>
          <a:srgbClr val="66FF66">
            <a:alpha val="90000"/>
          </a:srgbClr>
        </a:solidFill>
      </dgm:spPr>
      <dgm:t>
        <a:bodyPr/>
        <a:lstStyle/>
        <a:p>
          <a:r>
            <a:rPr lang="en-US" sz="1600" b="1" dirty="0" smtClean="0"/>
            <a:t>Improvements in Mirrors</a:t>
          </a:r>
          <a:endParaRPr lang="en-US" sz="1600" b="1" dirty="0"/>
        </a:p>
      </dgm:t>
    </dgm:pt>
    <dgm:pt modelId="{C307D822-FFD2-4061-A777-E1DCCE7E8760}" type="parTrans" cxnId="{DAD5141B-946E-42EA-9E28-52708E818295}">
      <dgm:prSet/>
      <dgm:spPr/>
      <dgm:t>
        <a:bodyPr/>
        <a:lstStyle/>
        <a:p>
          <a:endParaRPr lang="en-US" sz="2000" b="1"/>
        </a:p>
      </dgm:t>
    </dgm:pt>
    <dgm:pt modelId="{DD915130-23A2-473E-800A-32E70107E047}" type="sibTrans" cxnId="{DAD5141B-946E-42EA-9E28-52708E818295}">
      <dgm:prSet/>
      <dgm:spPr/>
      <dgm:t>
        <a:bodyPr/>
        <a:lstStyle/>
        <a:p>
          <a:endParaRPr lang="en-US" sz="2000" b="1"/>
        </a:p>
      </dgm:t>
    </dgm:pt>
    <dgm:pt modelId="{350E5057-AFCD-454C-81C4-EA1DC92F4302}">
      <dgm:prSet phldrT="[Text]" custT="1"/>
      <dgm:spPr>
        <a:solidFill>
          <a:srgbClr val="FFFF00">
            <a:alpha val="90000"/>
          </a:srgbClr>
        </a:solidFill>
      </dgm:spPr>
      <dgm:t>
        <a:bodyPr/>
        <a:lstStyle/>
        <a:p>
          <a:r>
            <a:rPr lang="en-US" sz="1600" b="1" dirty="0" smtClean="0"/>
            <a:t>Other transistor configurations</a:t>
          </a:r>
          <a:endParaRPr lang="en-US" sz="1600" b="1" dirty="0"/>
        </a:p>
      </dgm:t>
    </dgm:pt>
    <dgm:pt modelId="{CCF4783C-8CA2-43C0-B7EB-4918B8F6C208}" type="parTrans" cxnId="{357E810A-6F8E-4DC0-A691-5AFFD50A9F9F}">
      <dgm:prSet/>
      <dgm:spPr/>
      <dgm:t>
        <a:bodyPr/>
        <a:lstStyle/>
        <a:p>
          <a:endParaRPr lang="en-US" sz="2000" b="1"/>
        </a:p>
      </dgm:t>
    </dgm:pt>
    <dgm:pt modelId="{A20CD79D-1A9E-4333-B59B-F4F875D0F51E}" type="sibTrans" cxnId="{357E810A-6F8E-4DC0-A691-5AFFD50A9F9F}">
      <dgm:prSet/>
      <dgm:spPr/>
      <dgm:t>
        <a:bodyPr/>
        <a:lstStyle/>
        <a:p>
          <a:endParaRPr lang="en-US" sz="2000" b="1"/>
        </a:p>
      </dgm:t>
    </dgm:pt>
    <dgm:pt modelId="{1FFF8E98-1A01-4784-BDBA-E1976FF41B21}">
      <dgm:prSet phldrT="[Text]" custT="1"/>
      <dgm:spPr>
        <a:solidFill>
          <a:srgbClr val="66FF66">
            <a:alpha val="90000"/>
          </a:srgbClr>
        </a:solidFill>
      </dgm:spPr>
      <dgm:t>
        <a:bodyPr/>
        <a:lstStyle/>
        <a:p>
          <a:r>
            <a:rPr lang="en-US" sz="1600" b="1" dirty="0" smtClean="0"/>
            <a:t>BJT Mirrors</a:t>
          </a:r>
          <a:endParaRPr lang="en-US" sz="1600" b="1" dirty="0"/>
        </a:p>
      </dgm:t>
    </dgm:pt>
    <dgm:pt modelId="{CFC226D2-59AC-4A30-A75C-AB6985B60865}" type="parTrans" cxnId="{F26E0B46-8D90-4D1A-830C-F79CA36DDB58}">
      <dgm:prSet/>
      <dgm:spPr/>
      <dgm:t>
        <a:bodyPr/>
        <a:lstStyle/>
        <a:p>
          <a:endParaRPr lang="en-US" sz="2000" b="1"/>
        </a:p>
      </dgm:t>
    </dgm:pt>
    <dgm:pt modelId="{6DC16093-5690-4754-9D84-E737D96D66CE}" type="sibTrans" cxnId="{F26E0B46-8D90-4D1A-830C-F79CA36DDB58}">
      <dgm:prSet/>
      <dgm:spPr/>
      <dgm:t>
        <a:bodyPr/>
        <a:lstStyle/>
        <a:p>
          <a:endParaRPr lang="en-US" sz="2000" b="1"/>
        </a:p>
      </dgm:t>
    </dgm:pt>
    <dgm:pt modelId="{9CD63128-3825-42B0-ACAA-9C9E9160CA0B}">
      <dgm:prSet/>
      <dgm:spPr/>
      <dgm:t>
        <a:bodyPr/>
        <a:lstStyle/>
        <a:p>
          <a:r>
            <a:rPr lang="en-US" b="1" dirty="0" err="1" smtClean="0"/>
            <a:t>Cascoding</a:t>
          </a:r>
          <a:endParaRPr lang="en-US" b="1" dirty="0"/>
        </a:p>
      </dgm:t>
    </dgm:pt>
    <dgm:pt modelId="{B6CE90D6-2726-4D14-BFE1-9B59D35A1212}" type="parTrans" cxnId="{46FD6F2C-1C80-4006-900F-8BB03D77EAFC}">
      <dgm:prSet/>
      <dgm:spPr/>
      <dgm:t>
        <a:bodyPr/>
        <a:lstStyle/>
        <a:p>
          <a:endParaRPr lang="en-US"/>
        </a:p>
      </dgm:t>
    </dgm:pt>
    <dgm:pt modelId="{AC23EB0A-D345-4D15-A128-A7B35F532995}" type="sibTrans" cxnId="{46FD6F2C-1C80-4006-900F-8BB03D77EAFC}">
      <dgm:prSet/>
      <dgm:spPr/>
      <dgm:t>
        <a:bodyPr/>
        <a:lstStyle/>
        <a:p>
          <a:endParaRPr lang="en-US"/>
        </a:p>
      </dgm:t>
    </dgm:pt>
    <dgm:pt modelId="{4EC43EE1-77FF-4189-BF23-A57CB1F23553}">
      <dgm:prSet/>
      <dgm:spPr/>
      <dgm:t>
        <a:bodyPr/>
        <a:lstStyle/>
        <a:p>
          <a:r>
            <a:rPr lang="en-US" b="1" dirty="0" err="1" smtClean="0"/>
            <a:t>Cascoding</a:t>
          </a:r>
          <a:endParaRPr lang="en-US" b="1" dirty="0"/>
        </a:p>
      </dgm:t>
    </dgm:pt>
    <dgm:pt modelId="{7FEFF7FC-A50E-4608-B75D-9619C73ABB33}" type="parTrans" cxnId="{3DF784E7-EFD9-42AE-816A-EA0A2FE854B5}">
      <dgm:prSet/>
      <dgm:spPr/>
      <dgm:t>
        <a:bodyPr/>
        <a:lstStyle/>
        <a:p>
          <a:endParaRPr lang="en-US"/>
        </a:p>
      </dgm:t>
    </dgm:pt>
    <dgm:pt modelId="{6DD11DC8-5F8B-4EB5-87DA-0D7EBED61BFD}" type="sibTrans" cxnId="{3DF784E7-EFD9-42AE-816A-EA0A2FE854B5}">
      <dgm:prSet/>
      <dgm:spPr/>
      <dgm:t>
        <a:bodyPr/>
        <a:lstStyle/>
        <a:p>
          <a:endParaRPr lang="en-US"/>
        </a:p>
      </dgm:t>
    </dgm:pt>
    <dgm:pt modelId="{90E316AE-7F09-4A92-8847-4824312A17FB}" type="pres">
      <dgm:prSet presAssocID="{424F8813-F129-48F2-A967-E9164C6B9D56}" presName="hierChild1" presStyleCnt="0">
        <dgm:presLayoutVars>
          <dgm:chPref val="1"/>
          <dgm:dir/>
          <dgm:animOne val="branch"/>
          <dgm:animLvl val="lvl"/>
          <dgm:resizeHandles/>
        </dgm:presLayoutVars>
      </dgm:prSet>
      <dgm:spPr/>
      <dgm:t>
        <a:bodyPr/>
        <a:lstStyle/>
        <a:p>
          <a:endParaRPr lang="en-US"/>
        </a:p>
      </dgm:t>
    </dgm:pt>
    <dgm:pt modelId="{4F0103DB-AAC1-4968-B801-87291A89E766}" type="pres">
      <dgm:prSet presAssocID="{EF5556C3-2155-478D-A92C-4A1AC4099769}" presName="hierRoot1" presStyleCnt="0"/>
      <dgm:spPr/>
    </dgm:pt>
    <dgm:pt modelId="{29582FDF-0E6E-411E-A797-730E934A3807}" type="pres">
      <dgm:prSet presAssocID="{EF5556C3-2155-478D-A92C-4A1AC4099769}" presName="composite" presStyleCnt="0"/>
      <dgm:spPr/>
    </dgm:pt>
    <dgm:pt modelId="{CA55D32B-D41E-49DA-958D-1316C5B9679C}" type="pres">
      <dgm:prSet presAssocID="{EF5556C3-2155-478D-A92C-4A1AC4099769}" presName="background" presStyleLbl="node0" presStyleIdx="0" presStyleCnt="1"/>
      <dgm:spPr/>
    </dgm:pt>
    <dgm:pt modelId="{1D086EF6-7F21-4281-93E1-A6BB0198691D}" type="pres">
      <dgm:prSet presAssocID="{EF5556C3-2155-478D-A92C-4A1AC4099769}" presName="text" presStyleLbl="fgAcc0" presStyleIdx="0" presStyleCnt="1" custScaleX="330253" custLinFactY="-100000" custLinFactNeighborX="-5365" custLinFactNeighborY="-140664">
        <dgm:presLayoutVars>
          <dgm:chPref val="3"/>
        </dgm:presLayoutVars>
      </dgm:prSet>
      <dgm:spPr/>
      <dgm:t>
        <a:bodyPr/>
        <a:lstStyle/>
        <a:p>
          <a:endParaRPr lang="en-US"/>
        </a:p>
      </dgm:t>
    </dgm:pt>
    <dgm:pt modelId="{099C8313-6756-4D78-9BF5-3908AA64043A}" type="pres">
      <dgm:prSet presAssocID="{EF5556C3-2155-478D-A92C-4A1AC4099769}" presName="hierChild2" presStyleCnt="0"/>
      <dgm:spPr/>
    </dgm:pt>
    <dgm:pt modelId="{9B9E0AA2-46AE-437B-9596-8C9A9D8D6900}" type="pres">
      <dgm:prSet presAssocID="{26F618F3-A945-4EB9-9F1F-1BF1E1F24982}" presName="Name10" presStyleLbl="parChTrans1D2" presStyleIdx="0" presStyleCnt="2"/>
      <dgm:spPr/>
      <dgm:t>
        <a:bodyPr/>
        <a:lstStyle/>
        <a:p>
          <a:endParaRPr lang="en-US"/>
        </a:p>
      </dgm:t>
    </dgm:pt>
    <dgm:pt modelId="{88D8A19A-662D-4A7C-AD64-1073AA2910D0}" type="pres">
      <dgm:prSet presAssocID="{5E87C6C1-A11A-4327-B5B8-018AF0EFD448}" presName="hierRoot2" presStyleCnt="0"/>
      <dgm:spPr/>
    </dgm:pt>
    <dgm:pt modelId="{E51D538D-C22C-4398-8A18-A62E855972BA}" type="pres">
      <dgm:prSet presAssocID="{5E87C6C1-A11A-4327-B5B8-018AF0EFD448}" presName="composite2" presStyleCnt="0"/>
      <dgm:spPr/>
    </dgm:pt>
    <dgm:pt modelId="{897138D5-17FF-4FBA-9C03-63F351BDDBB8}" type="pres">
      <dgm:prSet presAssocID="{5E87C6C1-A11A-4327-B5B8-018AF0EFD448}" presName="background2" presStyleLbl="node2" presStyleIdx="0" presStyleCnt="2"/>
      <dgm:spPr/>
    </dgm:pt>
    <dgm:pt modelId="{0983A18A-9522-42D2-8ABF-B959D2CB2E18}" type="pres">
      <dgm:prSet presAssocID="{5E87C6C1-A11A-4327-B5B8-018AF0EFD448}" presName="text2" presStyleLbl="fgAcc2" presStyleIdx="0" presStyleCnt="2" custScaleX="126120" custLinFactY="-43636" custLinFactNeighborY="-100000">
        <dgm:presLayoutVars>
          <dgm:chPref val="3"/>
        </dgm:presLayoutVars>
      </dgm:prSet>
      <dgm:spPr/>
      <dgm:t>
        <a:bodyPr/>
        <a:lstStyle/>
        <a:p>
          <a:endParaRPr lang="en-US"/>
        </a:p>
      </dgm:t>
    </dgm:pt>
    <dgm:pt modelId="{27D508F0-D681-497B-82A1-327DAD2080C3}" type="pres">
      <dgm:prSet presAssocID="{5E87C6C1-A11A-4327-B5B8-018AF0EFD448}" presName="hierChild3" presStyleCnt="0"/>
      <dgm:spPr/>
    </dgm:pt>
    <dgm:pt modelId="{30DD0FA7-FE7E-4012-ABD8-82F8396E3D2E}" type="pres">
      <dgm:prSet presAssocID="{1F4648E7-ED6F-44C3-A8E1-87613CE187B5}" presName="Name17" presStyleLbl="parChTrans1D3" presStyleIdx="0" presStyleCnt="6"/>
      <dgm:spPr/>
      <dgm:t>
        <a:bodyPr/>
        <a:lstStyle/>
        <a:p>
          <a:endParaRPr lang="en-US"/>
        </a:p>
      </dgm:t>
    </dgm:pt>
    <dgm:pt modelId="{281B8A45-0B5F-4086-986F-99A69A76AB2B}" type="pres">
      <dgm:prSet presAssocID="{D04B90AB-D49E-4381-BF83-622A32AA5872}" presName="hierRoot3" presStyleCnt="0"/>
      <dgm:spPr/>
    </dgm:pt>
    <dgm:pt modelId="{237EF47C-6A56-4E4B-A992-258C4636AE53}" type="pres">
      <dgm:prSet presAssocID="{D04B90AB-D49E-4381-BF83-622A32AA5872}" presName="composite3" presStyleCnt="0"/>
      <dgm:spPr/>
    </dgm:pt>
    <dgm:pt modelId="{F30A0A1F-2619-4C59-9A22-7E6E636AB402}" type="pres">
      <dgm:prSet presAssocID="{D04B90AB-D49E-4381-BF83-622A32AA5872}" presName="background3" presStyleLbl="node3" presStyleIdx="0" presStyleCnt="6"/>
      <dgm:spPr/>
    </dgm:pt>
    <dgm:pt modelId="{CB137833-E1DA-4214-BBCC-88702DE20087}" type="pres">
      <dgm:prSet presAssocID="{D04B90AB-D49E-4381-BF83-622A32AA5872}" presName="text3" presStyleLbl="fgAcc3" presStyleIdx="0" presStyleCnt="6" custLinFactY="-11529" custLinFactNeighborX="9658" custLinFactNeighborY="-100000">
        <dgm:presLayoutVars>
          <dgm:chPref val="3"/>
        </dgm:presLayoutVars>
      </dgm:prSet>
      <dgm:spPr/>
      <dgm:t>
        <a:bodyPr/>
        <a:lstStyle/>
        <a:p>
          <a:endParaRPr lang="en-US"/>
        </a:p>
      </dgm:t>
    </dgm:pt>
    <dgm:pt modelId="{FD579E12-34C0-456A-AB53-E42D85746838}" type="pres">
      <dgm:prSet presAssocID="{D04B90AB-D49E-4381-BF83-622A32AA5872}" presName="hierChild4" presStyleCnt="0"/>
      <dgm:spPr/>
    </dgm:pt>
    <dgm:pt modelId="{3603EB54-EAE7-44DD-A771-6C5D70E4AFCC}" type="pres">
      <dgm:prSet presAssocID="{B6CE90D6-2726-4D14-BFE1-9B59D35A1212}" presName="Name23" presStyleLbl="parChTrans1D4" presStyleIdx="0" presStyleCnt="2"/>
      <dgm:spPr/>
      <dgm:t>
        <a:bodyPr/>
        <a:lstStyle/>
        <a:p>
          <a:endParaRPr lang="en-US"/>
        </a:p>
      </dgm:t>
    </dgm:pt>
    <dgm:pt modelId="{AEBCC00E-EB04-410E-BEE0-06DD9E3761FC}" type="pres">
      <dgm:prSet presAssocID="{9CD63128-3825-42B0-ACAA-9C9E9160CA0B}" presName="hierRoot4" presStyleCnt="0"/>
      <dgm:spPr/>
    </dgm:pt>
    <dgm:pt modelId="{DF589C1A-C303-4991-B086-22F3B84C6165}" type="pres">
      <dgm:prSet presAssocID="{9CD63128-3825-42B0-ACAA-9C9E9160CA0B}" presName="composite4" presStyleCnt="0"/>
      <dgm:spPr/>
    </dgm:pt>
    <dgm:pt modelId="{A0572A29-A5C3-4730-A28F-B94082E4A865}" type="pres">
      <dgm:prSet presAssocID="{9CD63128-3825-42B0-ACAA-9C9E9160CA0B}" presName="background4" presStyleLbl="node4" presStyleIdx="0" presStyleCnt="2"/>
      <dgm:spPr/>
    </dgm:pt>
    <dgm:pt modelId="{846C715F-C123-46F9-9292-C27B410ECDED}" type="pres">
      <dgm:prSet presAssocID="{9CD63128-3825-42B0-ACAA-9C9E9160CA0B}" presName="text4" presStyleLbl="fgAcc4" presStyleIdx="0" presStyleCnt="2" custLinFactNeighborX="9058" custLinFactNeighborY="-52988">
        <dgm:presLayoutVars>
          <dgm:chPref val="3"/>
        </dgm:presLayoutVars>
      </dgm:prSet>
      <dgm:spPr/>
      <dgm:t>
        <a:bodyPr/>
        <a:lstStyle/>
        <a:p>
          <a:endParaRPr lang="en-US"/>
        </a:p>
      </dgm:t>
    </dgm:pt>
    <dgm:pt modelId="{B9C04BCA-A5B0-498A-B392-5C036213709A}" type="pres">
      <dgm:prSet presAssocID="{9CD63128-3825-42B0-ACAA-9C9E9160CA0B}" presName="hierChild5" presStyleCnt="0"/>
      <dgm:spPr/>
    </dgm:pt>
    <dgm:pt modelId="{D26D590E-023C-4AA4-AC3D-BDA07157FD8F}" type="pres">
      <dgm:prSet presAssocID="{7D33F3BA-E856-455B-8CAB-E13FA212AF54}" presName="Name17" presStyleLbl="parChTrans1D3" presStyleIdx="1" presStyleCnt="6"/>
      <dgm:spPr/>
      <dgm:t>
        <a:bodyPr/>
        <a:lstStyle/>
        <a:p>
          <a:endParaRPr lang="en-US"/>
        </a:p>
      </dgm:t>
    </dgm:pt>
    <dgm:pt modelId="{76531112-8391-4306-BCE5-E6E8B9B3A921}" type="pres">
      <dgm:prSet presAssocID="{F3E09D49-C2C5-4782-ACEF-7D528F9181C0}" presName="hierRoot3" presStyleCnt="0"/>
      <dgm:spPr/>
    </dgm:pt>
    <dgm:pt modelId="{67E96D5F-F115-43B6-A918-5C5DF3CA0DC5}" type="pres">
      <dgm:prSet presAssocID="{F3E09D49-C2C5-4782-ACEF-7D528F9181C0}" presName="composite3" presStyleCnt="0"/>
      <dgm:spPr/>
    </dgm:pt>
    <dgm:pt modelId="{572ED0AB-7E2C-4F0D-BF60-110943A3F0D8}" type="pres">
      <dgm:prSet presAssocID="{F3E09D49-C2C5-4782-ACEF-7D528F9181C0}" presName="background3" presStyleLbl="node3" presStyleIdx="1" presStyleCnt="6"/>
      <dgm:spPr/>
    </dgm:pt>
    <dgm:pt modelId="{15FC996E-4495-4FC2-8251-2282FF991912}" type="pres">
      <dgm:prSet presAssocID="{F3E09D49-C2C5-4782-ACEF-7D528F9181C0}" presName="text3" presStyleLbl="fgAcc3" presStyleIdx="1" presStyleCnt="6" custLinFactX="87132" custLinFactY="-11528" custLinFactNeighborX="100000" custLinFactNeighborY="-100000">
        <dgm:presLayoutVars>
          <dgm:chPref val="3"/>
        </dgm:presLayoutVars>
      </dgm:prSet>
      <dgm:spPr/>
      <dgm:t>
        <a:bodyPr/>
        <a:lstStyle/>
        <a:p>
          <a:endParaRPr lang="en-US"/>
        </a:p>
      </dgm:t>
    </dgm:pt>
    <dgm:pt modelId="{650502BB-4FB0-496F-AFEB-AC5C7FFAB2E5}" type="pres">
      <dgm:prSet presAssocID="{F3E09D49-C2C5-4782-ACEF-7D528F9181C0}" presName="hierChild4" presStyleCnt="0"/>
      <dgm:spPr/>
    </dgm:pt>
    <dgm:pt modelId="{7A820C14-A192-4306-A3D9-6DD04CBD3C70}" type="pres">
      <dgm:prSet presAssocID="{7FEFF7FC-A50E-4608-B75D-9619C73ABB33}" presName="Name23" presStyleLbl="parChTrans1D4" presStyleIdx="1" presStyleCnt="2"/>
      <dgm:spPr/>
      <dgm:t>
        <a:bodyPr/>
        <a:lstStyle/>
        <a:p>
          <a:endParaRPr lang="en-US"/>
        </a:p>
      </dgm:t>
    </dgm:pt>
    <dgm:pt modelId="{E614EE83-C306-45FE-AA31-B04395BF7CA6}" type="pres">
      <dgm:prSet presAssocID="{4EC43EE1-77FF-4189-BF23-A57CB1F23553}" presName="hierRoot4" presStyleCnt="0"/>
      <dgm:spPr/>
    </dgm:pt>
    <dgm:pt modelId="{B0FDD6E1-9654-4524-B487-5959ACDF8CEE}" type="pres">
      <dgm:prSet presAssocID="{4EC43EE1-77FF-4189-BF23-A57CB1F23553}" presName="composite4" presStyleCnt="0"/>
      <dgm:spPr/>
    </dgm:pt>
    <dgm:pt modelId="{1CC45C1B-A452-47E4-ACB4-245CCAF4FB80}" type="pres">
      <dgm:prSet presAssocID="{4EC43EE1-77FF-4189-BF23-A57CB1F23553}" presName="background4" presStyleLbl="node4" presStyleIdx="1" presStyleCnt="2"/>
      <dgm:spPr/>
    </dgm:pt>
    <dgm:pt modelId="{A92F7082-34C9-4F66-AABD-0802EC0535EB}" type="pres">
      <dgm:prSet presAssocID="{4EC43EE1-77FF-4189-BF23-A57CB1F23553}" presName="text4" presStyleLbl="fgAcc4" presStyleIdx="1" presStyleCnt="2" custLinFactX="87627" custLinFactNeighborX="100000" custLinFactNeighborY="-34642">
        <dgm:presLayoutVars>
          <dgm:chPref val="3"/>
        </dgm:presLayoutVars>
      </dgm:prSet>
      <dgm:spPr/>
      <dgm:t>
        <a:bodyPr/>
        <a:lstStyle/>
        <a:p>
          <a:endParaRPr lang="en-US"/>
        </a:p>
      </dgm:t>
    </dgm:pt>
    <dgm:pt modelId="{0455CBB8-9463-4461-B380-C6DCE52D6C88}" type="pres">
      <dgm:prSet presAssocID="{4EC43EE1-77FF-4189-BF23-A57CB1F23553}" presName="hierChild5" presStyleCnt="0"/>
      <dgm:spPr/>
    </dgm:pt>
    <dgm:pt modelId="{8201414F-3DA5-4089-9208-41F56A1442E9}" type="pres">
      <dgm:prSet presAssocID="{CCF4783C-8CA2-43C0-B7EB-4918B8F6C208}" presName="Name17" presStyleLbl="parChTrans1D3" presStyleIdx="2" presStyleCnt="6"/>
      <dgm:spPr/>
      <dgm:t>
        <a:bodyPr/>
        <a:lstStyle/>
        <a:p>
          <a:endParaRPr lang="en-US"/>
        </a:p>
      </dgm:t>
    </dgm:pt>
    <dgm:pt modelId="{F75E66F5-FE47-436C-9C7D-61DA114F303E}" type="pres">
      <dgm:prSet presAssocID="{350E5057-AFCD-454C-81C4-EA1DC92F4302}" presName="hierRoot3" presStyleCnt="0"/>
      <dgm:spPr/>
    </dgm:pt>
    <dgm:pt modelId="{E8894464-56C0-46F7-BACA-9BDE3A54D04C}" type="pres">
      <dgm:prSet presAssocID="{350E5057-AFCD-454C-81C4-EA1DC92F4302}" presName="composite3" presStyleCnt="0"/>
      <dgm:spPr/>
    </dgm:pt>
    <dgm:pt modelId="{FF08290E-26A6-4423-A79D-455DD2025633}" type="pres">
      <dgm:prSet presAssocID="{350E5057-AFCD-454C-81C4-EA1DC92F4302}" presName="background3" presStyleLbl="node3" presStyleIdx="2" presStyleCnt="6"/>
      <dgm:spPr/>
    </dgm:pt>
    <dgm:pt modelId="{9A6B13E4-2068-414E-A7E5-A2C3C71D03C6}" type="pres">
      <dgm:prSet presAssocID="{350E5057-AFCD-454C-81C4-EA1DC92F4302}" presName="text3" presStyleLbl="fgAcc3" presStyleIdx="2" presStyleCnt="6" custScaleX="222891" custLinFactX="-22328" custLinFactY="117890" custLinFactNeighborX="-100000" custLinFactNeighborY="200000">
        <dgm:presLayoutVars>
          <dgm:chPref val="3"/>
        </dgm:presLayoutVars>
      </dgm:prSet>
      <dgm:spPr/>
      <dgm:t>
        <a:bodyPr/>
        <a:lstStyle/>
        <a:p>
          <a:endParaRPr lang="en-US"/>
        </a:p>
      </dgm:t>
    </dgm:pt>
    <dgm:pt modelId="{7A0561E2-01DF-4B0B-9F71-6FC0F0A188C0}" type="pres">
      <dgm:prSet presAssocID="{350E5057-AFCD-454C-81C4-EA1DC92F4302}" presName="hierChild4" presStyleCnt="0"/>
      <dgm:spPr/>
    </dgm:pt>
    <dgm:pt modelId="{213AEF24-7F93-4438-985A-054394C99103}" type="pres">
      <dgm:prSet presAssocID="{3B2FDEC6-0162-4324-BA4A-3FE73DBC23BE}" presName="Name10" presStyleLbl="parChTrans1D2" presStyleIdx="1" presStyleCnt="2"/>
      <dgm:spPr/>
      <dgm:t>
        <a:bodyPr/>
        <a:lstStyle/>
        <a:p>
          <a:endParaRPr lang="en-US"/>
        </a:p>
      </dgm:t>
    </dgm:pt>
    <dgm:pt modelId="{269D72C9-E096-4AA4-88AD-8C91E7CFEAAD}" type="pres">
      <dgm:prSet presAssocID="{6AE86655-8280-41FE-9D90-FC1156471DD8}" presName="hierRoot2" presStyleCnt="0"/>
      <dgm:spPr/>
    </dgm:pt>
    <dgm:pt modelId="{562491BD-C9A4-43B0-9B40-3491B0C8106E}" type="pres">
      <dgm:prSet presAssocID="{6AE86655-8280-41FE-9D90-FC1156471DD8}" presName="composite2" presStyleCnt="0"/>
      <dgm:spPr/>
    </dgm:pt>
    <dgm:pt modelId="{30BC81FF-E233-4272-9BA0-10D0071BE108}" type="pres">
      <dgm:prSet presAssocID="{6AE86655-8280-41FE-9D90-FC1156471DD8}" presName="background2" presStyleLbl="node2" presStyleIdx="1" presStyleCnt="2"/>
      <dgm:spPr/>
    </dgm:pt>
    <dgm:pt modelId="{657CDA15-70A2-44AE-9E9D-42BC1AB6EA9F}" type="pres">
      <dgm:prSet presAssocID="{6AE86655-8280-41FE-9D90-FC1156471DD8}" presName="text2" presStyleLbl="fgAcc2" presStyleIdx="1" presStyleCnt="2" custScaleX="150506" custLinFactY="-43636" custLinFactNeighborX="-7511" custLinFactNeighborY="-100000">
        <dgm:presLayoutVars>
          <dgm:chPref val="3"/>
        </dgm:presLayoutVars>
      </dgm:prSet>
      <dgm:spPr/>
      <dgm:t>
        <a:bodyPr/>
        <a:lstStyle/>
        <a:p>
          <a:endParaRPr lang="en-US"/>
        </a:p>
      </dgm:t>
    </dgm:pt>
    <dgm:pt modelId="{3B91AA2C-A012-415B-AC56-BE4AFB4EA003}" type="pres">
      <dgm:prSet presAssocID="{6AE86655-8280-41FE-9D90-FC1156471DD8}" presName="hierChild3" presStyleCnt="0"/>
      <dgm:spPr/>
    </dgm:pt>
    <dgm:pt modelId="{EC727F9A-2499-4A41-95DB-C8CFA22A87D5}" type="pres">
      <dgm:prSet presAssocID="{4C201B52-06B0-4638-B91B-B2E4BAFE45C5}" presName="Name17" presStyleLbl="parChTrans1D3" presStyleIdx="3" presStyleCnt="6"/>
      <dgm:spPr/>
      <dgm:t>
        <a:bodyPr/>
        <a:lstStyle/>
        <a:p>
          <a:endParaRPr lang="en-US"/>
        </a:p>
      </dgm:t>
    </dgm:pt>
    <dgm:pt modelId="{078E6382-0259-44D4-9AA3-8A91C8C4CC75}" type="pres">
      <dgm:prSet presAssocID="{5EBACE3D-B2A5-4951-8F9F-16DA6B77C99D}" presName="hierRoot3" presStyleCnt="0"/>
      <dgm:spPr/>
    </dgm:pt>
    <dgm:pt modelId="{0B6061AB-7278-4665-ACE9-E53026881E08}" type="pres">
      <dgm:prSet presAssocID="{5EBACE3D-B2A5-4951-8F9F-16DA6B77C99D}" presName="composite3" presStyleCnt="0"/>
      <dgm:spPr/>
    </dgm:pt>
    <dgm:pt modelId="{C9B1EF68-D962-4E0A-9A03-8A8241937AFC}" type="pres">
      <dgm:prSet presAssocID="{5EBACE3D-B2A5-4951-8F9F-16DA6B77C99D}" presName="background3" presStyleLbl="node3" presStyleIdx="3" presStyleCnt="6"/>
      <dgm:spPr/>
    </dgm:pt>
    <dgm:pt modelId="{602F3A60-A3F2-4848-BB54-FDF3223E032F}" type="pres">
      <dgm:prSet presAssocID="{5EBACE3D-B2A5-4951-8F9F-16DA6B77C99D}" presName="text3" presStyleLbl="fgAcc3" presStyleIdx="3" presStyleCnt="6" custLinFactY="-13219" custLinFactNeighborX="-22534" custLinFactNeighborY="-100000">
        <dgm:presLayoutVars>
          <dgm:chPref val="3"/>
        </dgm:presLayoutVars>
      </dgm:prSet>
      <dgm:spPr/>
      <dgm:t>
        <a:bodyPr/>
        <a:lstStyle/>
        <a:p>
          <a:endParaRPr lang="en-US"/>
        </a:p>
      </dgm:t>
    </dgm:pt>
    <dgm:pt modelId="{950A0D2D-9736-4C6E-A157-F7DBEC218FF2}" type="pres">
      <dgm:prSet presAssocID="{5EBACE3D-B2A5-4951-8F9F-16DA6B77C99D}" presName="hierChild4" presStyleCnt="0"/>
      <dgm:spPr/>
    </dgm:pt>
    <dgm:pt modelId="{0B0E90EF-3F17-4DA1-8CFE-84B326C79C5B}" type="pres">
      <dgm:prSet presAssocID="{C307D822-FFD2-4061-A777-E1DCCE7E8760}" presName="Name17" presStyleLbl="parChTrans1D3" presStyleIdx="4" presStyleCnt="6"/>
      <dgm:spPr/>
      <dgm:t>
        <a:bodyPr/>
        <a:lstStyle/>
        <a:p>
          <a:endParaRPr lang="en-US"/>
        </a:p>
      </dgm:t>
    </dgm:pt>
    <dgm:pt modelId="{3E60A79B-0EBD-4615-A991-182372AD7C34}" type="pres">
      <dgm:prSet presAssocID="{0EDDE939-DC66-44EA-962F-B3AA7CB8F991}" presName="hierRoot3" presStyleCnt="0"/>
      <dgm:spPr/>
    </dgm:pt>
    <dgm:pt modelId="{959F758D-1173-44D2-8F85-B05D07000374}" type="pres">
      <dgm:prSet presAssocID="{0EDDE939-DC66-44EA-962F-B3AA7CB8F991}" presName="composite3" presStyleCnt="0"/>
      <dgm:spPr/>
    </dgm:pt>
    <dgm:pt modelId="{A3C2DDA9-AB7D-4CAE-AA44-9F53F66D71FA}" type="pres">
      <dgm:prSet presAssocID="{0EDDE939-DC66-44EA-962F-B3AA7CB8F991}" presName="background3" presStyleLbl="node3" presStyleIdx="4" presStyleCnt="6"/>
      <dgm:spPr/>
    </dgm:pt>
    <dgm:pt modelId="{D6F32B0F-851C-4F27-A40A-7D3533661B50}" type="pres">
      <dgm:prSet presAssocID="{0EDDE939-DC66-44EA-962F-B3AA7CB8F991}" presName="text3" presStyleLbl="fgAcc3" presStyleIdx="4" presStyleCnt="6" custScaleX="255045" custLinFactY="102002" custLinFactNeighborX="-7511" custLinFactNeighborY="200000">
        <dgm:presLayoutVars>
          <dgm:chPref val="3"/>
        </dgm:presLayoutVars>
      </dgm:prSet>
      <dgm:spPr/>
      <dgm:t>
        <a:bodyPr/>
        <a:lstStyle/>
        <a:p>
          <a:endParaRPr lang="en-US"/>
        </a:p>
      </dgm:t>
    </dgm:pt>
    <dgm:pt modelId="{B3F77291-F941-4131-AD67-A7EB7A18C280}" type="pres">
      <dgm:prSet presAssocID="{0EDDE939-DC66-44EA-962F-B3AA7CB8F991}" presName="hierChild4" presStyleCnt="0"/>
      <dgm:spPr/>
    </dgm:pt>
    <dgm:pt modelId="{CCE0C6A8-EB0E-42A9-9458-6A9A306A95F4}" type="pres">
      <dgm:prSet presAssocID="{CFC226D2-59AC-4A30-A75C-AB6985B60865}" presName="Name17" presStyleLbl="parChTrans1D3" presStyleIdx="5" presStyleCnt="6"/>
      <dgm:spPr/>
      <dgm:t>
        <a:bodyPr/>
        <a:lstStyle/>
        <a:p>
          <a:endParaRPr lang="en-US"/>
        </a:p>
      </dgm:t>
    </dgm:pt>
    <dgm:pt modelId="{02B88E2C-7427-469E-8069-44FBEC975743}" type="pres">
      <dgm:prSet presAssocID="{1FFF8E98-1A01-4784-BDBA-E1976FF41B21}" presName="hierRoot3" presStyleCnt="0"/>
      <dgm:spPr/>
    </dgm:pt>
    <dgm:pt modelId="{8D057A13-8385-4028-B293-6F8A55702611}" type="pres">
      <dgm:prSet presAssocID="{1FFF8E98-1A01-4784-BDBA-E1976FF41B21}" presName="composite3" presStyleCnt="0"/>
      <dgm:spPr/>
    </dgm:pt>
    <dgm:pt modelId="{50F276F1-A548-4DB6-94A7-42A1143EDCEF}" type="pres">
      <dgm:prSet presAssocID="{1FFF8E98-1A01-4784-BDBA-E1976FF41B21}" presName="background3" presStyleLbl="node3" presStyleIdx="5" presStyleCnt="6"/>
      <dgm:spPr/>
    </dgm:pt>
    <dgm:pt modelId="{DC0FAF29-9871-4A86-9636-DCA4C43A06DB}" type="pres">
      <dgm:prSet presAssocID="{1FFF8E98-1A01-4784-BDBA-E1976FF41B21}" presName="text3" presStyleLbl="fgAcc3" presStyleIdx="5" presStyleCnt="6" custLinFactY="-14908" custLinFactNeighborY="-100000">
        <dgm:presLayoutVars>
          <dgm:chPref val="3"/>
        </dgm:presLayoutVars>
      </dgm:prSet>
      <dgm:spPr/>
      <dgm:t>
        <a:bodyPr/>
        <a:lstStyle/>
        <a:p>
          <a:endParaRPr lang="en-US"/>
        </a:p>
      </dgm:t>
    </dgm:pt>
    <dgm:pt modelId="{797ED72B-0348-4A62-8FD9-BE659F061FA2}" type="pres">
      <dgm:prSet presAssocID="{1FFF8E98-1A01-4784-BDBA-E1976FF41B21}" presName="hierChild4" presStyleCnt="0"/>
      <dgm:spPr/>
    </dgm:pt>
  </dgm:ptLst>
  <dgm:cxnLst>
    <dgm:cxn modelId="{F7CEE801-9F12-493C-A70C-827CD96F6B71}" srcId="{5E87C6C1-A11A-4327-B5B8-018AF0EFD448}" destId="{F3E09D49-C2C5-4782-ACEF-7D528F9181C0}" srcOrd="1" destOrd="0" parTransId="{7D33F3BA-E856-455B-8CAB-E13FA212AF54}" sibTransId="{1EB9F23C-C401-4D4D-9ED7-ECBF59EE808B}"/>
    <dgm:cxn modelId="{BF56CA9A-5B49-4223-B4A6-FA855BC7981A}" type="presOf" srcId="{1F4648E7-ED6F-44C3-A8E1-87613CE187B5}" destId="{30DD0FA7-FE7E-4012-ABD8-82F8396E3D2E}" srcOrd="0" destOrd="0" presId="urn:microsoft.com/office/officeart/2005/8/layout/hierarchy1"/>
    <dgm:cxn modelId="{3F21C411-5B17-460A-B8AA-482D7102E962}" type="presOf" srcId="{9CD63128-3825-42B0-ACAA-9C9E9160CA0B}" destId="{846C715F-C123-46F9-9292-C27B410ECDED}" srcOrd="0" destOrd="0" presId="urn:microsoft.com/office/officeart/2005/8/layout/hierarchy1"/>
    <dgm:cxn modelId="{A6361BFA-409D-419E-A393-D82C09E35426}" type="presOf" srcId="{4EC43EE1-77FF-4189-BF23-A57CB1F23553}" destId="{A92F7082-34C9-4F66-AABD-0802EC0535EB}" srcOrd="0" destOrd="0" presId="urn:microsoft.com/office/officeart/2005/8/layout/hierarchy1"/>
    <dgm:cxn modelId="{72711865-DB78-4078-94BA-FB5C3F265EE7}" type="presOf" srcId="{6AE86655-8280-41FE-9D90-FC1156471DD8}" destId="{657CDA15-70A2-44AE-9E9D-42BC1AB6EA9F}" srcOrd="0" destOrd="0" presId="urn:microsoft.com/office/officeart/2005/8/layout/hierarchy1"/>
    <dgm:cxn modelId="{0E2B6D5A-1ADC-43E5-AD13-2584D5A979D4}" srcId="{EF5556C3-2155-478D-A92C-4A1AC4099769}" destId="{6AE86655-8280-41FE-9D90-FC1156471DD8}" srcOrd="1" destOrd="0" parTransId="{3B2FDEC6-0162-4324-BA4A-3FE73DBC23BE}" sibTransId="{12F55A17-2C87-4437-A553-E05058F11D4C}"/>
    <dgm:cxn modelId="{7C8987E6-3BE1-4656-A9A2-C00D22E9FD1E}" type="presOf" srcId="{26F618F3-A945-4EB9-9F1F-1BF1E1F24982}" destId="{9B9E0AA2-46AE-437B-9596-8C9A9D8D6900}" srcOrd="0" destOrd="0" presId="urn:microsoft.com/office/officeart/2005/8/layout/hierarchy1"/>
    <dgm:cxn modelId="{F54305C0-F960-4F4F-9838-D48765EFD77D}" type="presOf" srcId="{1FFF8E98-1A01-4784-BDBA-E1976FF41B21}" destId="{DC0FAF29-9871-4A86-9636-DCA4C43A06DB}" srcOrd="0" destOrd="0" presId="urn:microsoft.com/office/officeart/2005/8/layout/hierarchy1"/>
    <dgm:cxn modelId="{E7D956B9-1FFA-4820-B258-B27452E97C32}" type="presOf" srcId="{4C201B52-06B0-4638-B91B-B2E4BAFE45C5}" destId="{EC727F9A-2499-4A41-95DB-C8CFA22A87D5}" srcOrd="0" destOrd="0" presId="urn:microsoft.com/office/officeart/2005/8/layout/hierarchy1"/>
    <dgm:cxn modelId="{DAD5141B-946E-42EA-9E28-52708E818295}" srcId="{6AE86655-8280-41FE-9D90-FC1156471DD8}" destId="{0EDDE939-DC66-44EA-962F-B3AA7CB8F991}" srcOrd="1" destOrd="0" parTransId="{C307D822-FFD2-4061-A777-E1DCCE7E8760}" sibTransId="{DD915130-23A2-473E-800A-32E70107E047}"/>
    <dgm:cxn modelId="{3DF784E7-EFD9-42AE-816A-EA0A2FE854B5}" srcId="{F3E09D49-C2C5-4782-ACEF-7D528F9181C0}" destId="{4EC43EE1-77FF-4189-BF23-A57CB1F23553}" srcOrd="0" destOrd="0" parTransId="{7FEFF7FC-A50E-4608-B75D-9619C73ABB33}" sibTransId="{6DD11DC8-5F8B-4EB5-87DA-0D7EBED61BFD}"/>
    <dgm:cxn modelId="{46FD6F2C-1C80-4006-900F-8BB03D77EAFC}" srcId="{D04B90AB-D49E-4381-BF83-622A32AA5872}" destId="{9CD63128-3825-42B0-ACAA-9C9E9160CA0B}" srcOrd="0" destOrd="0" parTransId="{B6CE90D6-2726-4D14-BFE1-9B59D35A1212}" sibTransId="{AC23EB0A-D345-4D15-A128-A7B35F532995}"/>
    <dgm:cxn modelId="{490513FD-3FF8-4391-AF17-A14628007112}" type="presOf" srcId="{5EBACE3D-B2A5-4951-8F9F-16DA6B77C99D}" destId="{602F3A60-A3F2-4848-BB54-FDF3223E032F}" srcOrd="0" destOrd="0" presId="urn:microsoft.com/office/officeart/2005/8/layout/hierarchy1"/>
    <dgm:cxn modelId="{B2F9D089-F2B5-4B42-9C2B-1820EFF6931F}" type="presOf" srcId="{5E87C6C1-A11A-4327-B5B8-018AF0EFD448}" destId="{0983A18A-9522-42D2-8ABF-B959D2CB2E18}" srcOrd="0" destOrd="0" presId="urn:microsoft.com/office/officeart/2005/8/layout/hierarchy1"/>
    <dgm:cxn modelId="{D4B81D3D-C46D-4FC4-99F6-9FD07F1B5295}" type="presOf" srcId="{CFC226D2-59AC-4A30-A75C-AB6985B60865}" destId="{CCE0C6A8-EB0E-42A9-9458-6A9A306A95F4}" srcOrd="0" destOrd="0" presId="urn:microsoft.com/office/officeart/2005/8/layout/hierarchy1"/>
    <dgm:cxn modelId="{357E810A-6F8E-4DC0-A691-5AFFD50A9F9F}" srcId="{5E87C6C1-A11A-4327-B5B8-018AF0EFD448}" destId="{350E5057-AFCD-454C-81C4-EA1DC92F4302}" srcOrd="2" destOrd="0" parTransId="{CCF4783C-8CA2-43C0-B7EB-4918B8F6C208}" sibTransId="{A20CD79D-1A9E-4333-B59B-F4F875D0F51E}"/>
    <dgm:cxn modelId="{24E771E4-0DDD-4E51-811F-753A8685C6C6}" type="presOf" srcId="{F3E09D49-C2C5-4782-ACEF-7D528F9181C0}" destId="{15FC996E-4495-4FC2-8251-2282FF991912}" srcOrd="0" destOrd="0" presId="urn:microsoft.com/office/officeart/2005/8/layout/hierarchy1"/>
    <dgm:cxn modelId="{12627510-6B42-412C-8380-2752CDB0DCFC}" type="presOf" srcId="{7D33F3BA-E856-455B-8CAB-E13FA212AF54}" destId="{D26D590E-023C-4AA4-AC3D-BDA07157FD8F}" srcOrd="0" destOrd="0" presId="urn:microsoft.com/office/officeart/2005/8/layout/hierarchy1"/>
    <dgm:cxn modelId="{05998578-1A52-4A6D-AF9B-A6BF925A954B}" type="presOf" srcId="{CCF4783C-8CA2-43C0-B7EB-4918B8F6C208}" destId="{8201414F-3DA5-4089-9208-41F56A1442E9}" srcOrd="0" destOrd="0" presId="urn:microsoft.com/office/officeart/2005/8/layout/hierarchy1"/>
    <dgm:cxn modelId="{F26E0B46-8D90-4D1A-830C-F79CA36DDB58}" srcId="{6AE86655-8280-41FE-9D90-FC1156471DD8}" destId="{1FFF8E98-1A01-4784-BDBA-E1976FF41B21}" srcOrd="2" destOrd="0" parTransId="{CFC226D2-59AC-4A30-A75C-AB6985B60865}" sibTransId="{6DC16093-5690-4754-9D84-E737D96D66CE}"/>
    <dgm:cxn modelId="{C44227CA-3383-4AAC-B913-FB2767ADDA26}" srcId="{EF5556C3-2155-478D-A92C-4A1AC4099769}" destId="{5E87C6C1-A11A-4327-B5B8-018AF0EFD448}" srcOrd="0" destOrd="0" parTransId="{26F618F3-A945-4EB9-9F1F-1BF1E1F24982}" sibTransId="{A4598C10-F5FB-489C-B8EF-6DDEB1C3AB13}"/>
    <dgm:cxn modelId="{A2B400EA-4ED0-45A0-89E8-60637D182FBA}" srcId="{5E87C6C1-A11A-4327-B5B8-018AF0EFD448}" destId="{D04B90AB-D49E-4381-BF83-622A32AA5872}" srcOrd="0" destOrd="0" parTransId="{1F4648E7-ED6F-44C3-A8E1-87613CE187B5}" sibTransId="{A02DA748-D875-4A99-9B94-B0962005904A}"/>
    <dgm:cxn modelId="{9F92B14F-3374-4B97-AACC-3E93D685CF51}" type="presOf" srcId="{7FEFF7FC-A50E-4608-B75D-9619C73ABB33}" destId="{7A820C14-A192-4306-A3D9-6DD04CBD3C70}" srcOrd="0" destOrd="0" presId="urn:microsoft.com/office/officeart/2005/8/layout/hierarchy1"/>
    <dgm:cxn modelId="{71F543B1-AE1F-467D-9E02-FCF1C2F6AFC0}" type="presOf" srcId="{EF5556C3-2155-478D-A92C-4A1AC4099769}" destId="{1D086EF6-7F21-4281-93E1-A6BB0198691D}" srcOrd="0" destOrd="0" presId="urn:microsoft.com/office/officeart/2005/8/layout/hierarchy1"/>
    <dgm:cxn modelId="{D8F68E7D-3454-4A70-AD3B-EF33D8292EC3}" srcId="{6AE86655-8280-41FE-9D90-FC1156471DD8}" destId="{5EBACE3D-B2A5-4951-8F9F-16DA6B77C99D}" srcOrd="0" destOrd="0" parTransId="{4C201B52-06B0-4638-B91B-B2E4BAFE45C5}" sibTransId="{2346EF91-C7AF-4A59-84BD-A756A55833C6}"/>
    <dgm:cxn modelId="{30DB94F8-CC52-4A21-90D3-820CC3C7E08C}" type="presOf" srcId="{C307D822-FFD2-4061-A777-E1DCCE7E8760}" destId="{0B0E90EF-3F17-4DA1-8CFE-84B326C79C5B}" srcOrd="0" destOrd="0" presId="urn:microsoft.com/office/officeart/2005/8/layout/hierarchy1"/>
    <dgm:cxn modelId="{C4AC86A2-D4D6-46CF-831D-677E1C5E51C3}" type="presOf" srcId="{350E5057-AFCD-454C-81C4-EA1DC92F4302}" destId="{9A6B13E4-2068-414E-A7E5-A2C3C71D03C6}" srcOrd="0" destOrd="0" presId="urn:microsoft.com/office/officeart/2005/8/layout/hierarchy1"/>
    <dgm:cxn modelId="{120EF1AE-3BA2-42BD-AEE8-C2D4DE7BE668}" type="presOf" srcId="{3B2FDEC6-0162-4324-BA4A-3FE73DBC23BE}" destId="{213AEF24-7F93-4438-985A-054394C99103}" srcOrd="0" destOrd="0" presId="urn:microsoft.com/office/officeart/2005/8/layout/hierarchy1"/>
    <dgm:cxn modelId="{7AE4925B-B0AB-4E28-B76D-98388BF41F0F}" type="presOf" srcId="{0EDDE939-DC66-44EA-962F-B3AA7CB8F991}" destId="{D6F32B0F-851C-4F27-A40A-7D3533661B50}" srcOrd="0" destOrd="0" presId="urn:microsoft.com/office/officeart/2005/8/layout/hierarchy1"/>
    <dgm:cxn modelId="{267EBF07-F476-435E-A9DF-405160F7E9D3}" type="presOf" srcId="{424F8813-F129-48F2-A967-E9164C6B9D56}" destId="{90E316AE-7F09-4A92-8847-4824312A17FB}" srcOrd="0" destOrd="0" presId="urn:microsoft.com/office/officeart/2005/8/layout/hierarchy1"/>
    <dgm:cxn modelId="{838BA66B-3FB8-4DDB-9993-5B3EAD6262CD}" srcId="{424F8813-F129-48F2-A967-E9164C6B9D56}" destId="{EF5556C3-2155-478D-A92C-4A1AC4099769}" srcOrd="0" destOrd="0" parTransId="{198F5D77-5D7E-48C7-BCA9-17EA1DD24BA4}" sibTransId="{250BE9C5-9479-4FC2-B400-C2B341567ECA}"/>
    <dgm:cxn modelId="{B80A2AB3-AE28-4DBD-B062-1C82C4098B01}" type="presOf" srcId="{D04B90AB-D49E-4381-BF83-622A32AA5872}" destId="{CB137833-E1DA-4214-BBCC-88702DE20087}" srcOrd="0" destOrd="0" presId="urn:microsoft.com/office/officeart/2005/8/layout/hierarchy1"/>
    <dgm:cxn modelId="{6F4836EB-A488-4331-86F8-000ACB96E2BF}" type="presOf" srcId="{B6CE90D6-2726-4D14-BFE1-9B59D35A1212}" destId="{3603EB54-EAE7-44DD-A771-6C5D70E4AFCC}" srcOrd="0" destOrd="0" presId="urn:microsoft.com/office/officeart/2005/8/layout/hierarchy1"/>
    <dgm:cxn modelId="{526EE12B-5260-485A-B3FA-5DCCE1F25D71}" type="presParOf" srcId="{90E316AE-7F09-4A92-8847-4824312A17FB}" destId="{4F0103DB-AAC1-4968-B801-87291A89E766}" srcOrd="0" destOrd="0" presId="urn:microsoft.com/office/officeart/2005/8/layout/hierarchy1"/>
    <dgm:cxn modelId="{738C3CA8-555F-4DB2-B31D-093B7BD68000}" type="presParOf" srcId="{4F0103DB-AAC1-4968-B801-87291A89E766}" destId="{29582FDF-0E6E-411E-A797-730E934A3807}" srcOrd="0" destOrd="0" presId="urn:microsoft.com/office/officeart/2005/8/layout/hierarchy1"/>
    <dgm:cxn modelId="{A886AD08-854D-4990-9052-E8AB8B23B2E0}" type="presParOf" srcId="{29582FDF-0E6E-411E-A797-730E934A3807}" destId="{CA55D32B-D41E-49DA-958D-1316C5B9679C}" srcOrd="0" destOrd="0" presId="urn:microsoft.com/office/officeart/2005/8/layout/hierarchy1"/>
    <dgm:cxn modelId="{9B7691A4-13FF-47D2-8494-7730A75E84AF}" type="presParOf" srcId="{29582FDF-0E6E-411E-A797-730E934A3807}" destId="{1D086EF6-7F21-4281-93E1-A6BB0198691D}" srcOrd="1" destOrd="0" presId="urn:microsoft.com/office/officeart/2005/8/layout/hierarchy1"/>
    <dgm:cxn modelId="{37D0581E-FE31-4EF5-A7CC-3C98AD4D26DE}" type="presParOf" srcId="{4F0103DB-AAC1-4968-B801-87291A89E766}" destId="{099C8313-6756-4D78-9BF5-3908AA64043A}" srcOrd="1" destOrd="0" presId="urn:microsoft.com/office/officeart/2005/8/layout/hierarchy1"/>
    <dgm:cxn modelId="{52ABA3D5-7577-4228-BC3C-1817418B3D96}" type="presParOf" srcId="{099C8313-6756-4D78-9BF5-3908AA64043A}" destId="{9B9E0AA2-46AE-437B-9596-8C9A9D8D6900}" srcOrd="0" destOrd="0" presId="urn:microsoft.com/office/officeart/2005/8/layout/hierarchy1"/>
    <dgm:cxn modelId="{57ABDDF6-DB01-492F-94BD-4DA2EF82C3C3}" type="presParOf" srcId="{099C8313-6756-4D78-9BF5-3908AA64043A}" destId="{88D8A19A-662D-4A7C-AD64-1073AA2910D0}" srcOrd="1" destOrd="0" presId="urn:microsoft.com/office/officeart/2005/8/layout/hierarchy1"/>
    <dgm:cxn modelId="{248BC216-870C-4BA6-85C0-CC4E4221A9E0}" type="presParOf" srcId="{88D8A19A-662D-4A7C-AD64-1073AA2910D0}" destId="{E51D538D-C22C-4398-8A18-A62E855972BA}" srcOrd="0" destOrd="0" presId="urn:microsoft.com/office/officeart/2005/8/layout/hierarchy1"/>
    <dgm:cxn modelId="{899D43B0-3F27-4004-BBB6-E1D9911633EA}" type="presParOf" srcId="{E51D538D-C22C-4398-8A18-A62E855972BA}" destId="{897138D5-17FF-4FBA-9C03-63F351BDDBB8}" srcOrd="0" destOrd="0" presId="urn:microsoft.com/office/officeart/2005/8/layout/hierarchy1"/>
    <dgm:cxn modelId="{A808F33B-700B-4A07-BFD7-CE943ECF68E4}" type="presParOf" srcId="{E51D538D-C22C-4398-8A18-A62E855972BA}" destId="{0983A18A-9522-42D2-8ABF-B959D2CB2E18}" srcOrd="1" destOrd="0" presId="urn:microsoft.com/office/officeart/2005/8/layout/hierarchy1"/>
    <dgm:cxn modelId="{61F5C4B1-61CB-4518-BC90-5F65FFFC90F9}" type="presParOf" srcId="{88D8A19A-662D-4A7C-AD64-1073AA2910D0}" destId="{27D508F0-D681-497B-82A1-327DAD2080C3}" srcOrd="1" destOrd="0" presId="urn:microsoft.com/office/officeart/2005/8/layout/hierarchy1"/>
    <dgm:cxn modelId="{9621A701-5E02-4F77-A5E8-2EEE3C2E6FC9}" type="presParOf" srcId="{27D508F0-D681-497B-82A1-327DAD2080C3}" destId="{30DD0FA7-FE7E-4012-ABD8-82F8396E3D2E}" srcOrd="0" destOrd="0" presId="urn:microsoft.com/office/officeart/2005/8/layout/hierarchy1"/>
    <dgm:cxn modelId="{481D62FA-2E46-4879-A719-B708EBE5B925}" type="presParOf" srcId="{27D508F0-D681-497B-82A1-327DAD2080C3}" destId="{281B8A45-0B5F-4086-986F-99A69A76AB2B}" srcOrd="1" destOrd="0" presId="urn:microsoft.com/office/officeart/2005/8/layout/hierarchy1"/>
    <dgm:cxn modelId="{E8AED137-412C-406D-93B1-DD78BDA2356B}" type="presParOf" srcId="{281B8A45-0B5F-4086-986F-99A69A76AB2B}" destId="{237EF47C-6A56-4E4B-A992-258C4636AE53}" srcOrd="0" destOrd="0" presId="urn:microsoft.com/office/officeart/2005/8/layout/hierarchy1"/>
    <dgm:cxn modelId="{7BDB51E2-10AE-4DE3-A8C8-013803D04A97}" type="presParOf" srcId="{237EF47C-6A56-4E4B-A992-258C4636AE53}" destId="{F30A0A1F-2619-4C59-9A22-7E6E636AB402}" srcOrd="0" destOrd="0" presId="urn:microsoft.com/office/officeart/2005/8/layout/hierarchy1"/>
    <dgm:cxn modelId="{B2B02F32-2DD8-4B37-9E89-0D45769FACA6}" type="presParOf" srcId="{237EF47C-6A56-4E4B-A992-258C4636AE53}" destId="{CB137833-E1DA-4214-BBCC-88702DE20087}" srcOrd="1" destOrd="0" presId="urn:microsoft.com/office/officeart/2005/8/layout/hierarchy1"/>
    <dgm:cxn modelId="{9D82BF39-1D12-41A0-8319-E0FBDE99CDE2}" type="presParOf" srcId="{281B8A45-0B5F-4086-986F-99A69A76AB2B}" destId="{FD579E12-34C0-456A-AB53-E42D85746838}" srcOrd="1" destOrd="0" presId="urn:microsoft.com/office/officeart/2005/8/layout/hierarchy1"/>
    <dgm:cxn modelId="{77DF6363-63CE-492B-876E-FDDA4C9C2601}" type="presParOf" srcId="{FD579E12-34C0-456A-AB53-E42D85746838}" destId="{3603EB54-EAE7-44DD-A771-6C5D70E4AFCC}" srcOrd="0" destOrd="0" presId="urn:microsoft.com/office/officeart/2005/8/layout/hierarchy1"/>
    <dgm:cxn modelId="{10652E51-E2E3-4079-B564-CE68C26EA87B}" type="presParOf" srcId="{FD579E12-34C0-456A-AB53-E42D85746838}" destId="{AEBCC00E-EB04-410E-BEE0-06DD9E3761FC}" srcOrd="1" destOrd="0" presId="urn:microsoft.com/office/officeart/2005/8/layout/hierarchy1"/>
    <dgm:cxn modelId="{97DF24CB-636A-4840-BDAF-C2D26AA76B66}" type="presParOf" srcId="{AEBCC00E-EB04-410E-BEE0-06DD9E3761FC}" destId="{DF589C1A-C303-4991-B086-22F3B84C6165}" srcOrd="0" destOrd="0" presId="urn:microsoft.com/office/officeart/2005/8/layout/hierarchy1"/>
    <dgm:cxn modelId="{82D89AA2-CB65-4966-A9E0-12ADE0702161}" type="presParOf" srcId="{DF589C1A-C303-4991-B086-22F3B84C6165}" destId="{A0572A29-A5C3-4730-A28F-B94082E4A865}" srcOrd="0" destOrd="0" presId="urn:microsoft.com/office/officeart/2005/8/layout/hierarchy1"/>
    <dgm:cxn modelId="{C6857907-053E-4DA0-9C97-C9CD165E5C03}" type="presParOf" srcId="{DF589C1A-C303-4991-B086-22F3B84C6165}" destId="{846C715F-C123-46F9-9292-C27B410ECDED}" srcOrd="1" destOrd="0" presId="urn:microsoft.com/office/officeart/2005/8/layout/hierarchy1"/>
    <dgm:cxn modelId="{2ECF3A2E-A26D-4C62-A2C9-095E38876D88}" type="presParOf" srcId="{AEBCC00E-EB04-410E-BEE0-06DD9E3761FC}" destId="{B9C04BCA-A5B0-498A-B392-5C036213709A}" srcOrd="1" destOrd="0" presId="urn:microsoft.com/office/officeart/2005/8/layout/hierarchy1"/>
    <dgm:cxn modelId="{90C40CA8-A223-4F2A-B0AE-1D5287D6C878}" type="presParOf" srcId="{27D508F0-D681-497B-82A1-327DAD2080C3}" destId="{D26D590E-023C-4AA4-AC3D-BDA07157FD8F}" srcOrd="2" destOrd="0" presId="urn:microsoft.com/office/officeart/2005/8/layout/hierarchy1"/>
    <dgm:cxn modelId="{9246AA7B-353A-490C-8BBB-36573B9C113A}" type="presParOf" srcId="{27D508F0-D681-497B-82A1-327DAD2080C3}" destId="{76531112-8391-4306-BCE5-E6E8B9B3A921}" srcOrd="3" destOrd="0" presId="urn:microsoft.com/office/officeart/2005/8/layout/hierarchy1"/>
    <dgm:cxn modelId="{9A70AF53-03E7-4089-9FCC-BBD672D1C18B}" type="presParOf" srcId="{76531112-8391-4306-BCE5-E6E8B9B3A921}" destId="{67E96D5F-F115-43B6-A918-5C5DF3CA0DC5}" srcOrd="0" destOrd="0" presId="urn:microsoft.com/office/officeart/2005/8/layout/hierarchy1"/>
    <dgm:cxn modelId="{3F43B1CF-BE70-4FD3-8B05-5810F409D1AE}" type="presParOf" srcId="{67E96D5F-F115-43B6-A918-5C5DF3CA0DC5}" destId="{572ED0AB-7E2C-4F0D-BF60-110943A3F0D8}" srcOrd="0" destOrd="0" presId="urn:microsoft.com/office/officeart/2005/8/layout/hierarchy1"/>
    <dgm:cxn modelId="{1CD71C69-E116-41B4-9E2D-630859440235}" type="presParOf" srcId="{67E96D5F-F115-43B6-A918-5C5DF3CA0DC5}" destId="{15FC996E-4495-4FC2-8251-2282FF991912}" srcOrd="1" destOrd="0" presId="urn:microsoft.com/office/officeart/2005/8/layout/hierarchy1"/>
    <dgm:cxn modelId="{9C170D05-C73C-4549-BFCF-C2153D959185}" type="presParOf" srcId="{76531112-8391-4306-BCE5-E6E8B9B3A921}" destId="{650502BB-4FB0-496F-AFEB-AC5C7FFAB2E5}" srcOrd="1" destOrd="0" presId="urn:microsoft.com/office/officeart/2005/8/layout/hierarchy1"/>
    <dgm:cxn modelId="{1E405192-0EB7-4139-81D2-CE25E0B8AD2C}" type="presParOf" srcId="{650502BB-4FB0-496F-AFEB-AC5C7FFAB2E5}" destId="{7A820C14-A192-4306-A3D9-6DD04CBD3C70}" srcOrd="0" destOrd="0" presId="urn:microsoft.com/office/officeart/2005/8/layout/hierarchy1"/>
    <dgm:cxn modelId="{542EFCE9-7D39-4244-A51D-3161F68E1F26}" type="presParOf" srcId="{650502BB-4FB0-496F-AFEB-AC5C7FFAB2E5}" destId="{E614EE83-C306-45FE-AA31-B04395BF7CA6}" srcOrd="1" destOrd="0" presId="urn:microsoft.com/office/officeart/2005/8/layout/hierarchy1"/>
    <dgm:cxn modelId="{685D6A23-D605-4506-8012-6B64758ADEB6}" type="presParOf" srcId="{E614EE83-C306-45FE-AA31-B04395BF7CA6}" destId="{B0FDD6E1-9654-4524-B487-5959ACDF8CEE}" srcOrd="0" destOrd="0" presId="urn:microsoft.com/office/officeart/2005/8/layout/hierarchy1"/>
    <dgm:cxn modelId="{7CA38719-28EF-4378-B567-58529486D598}" type="presParOf" srcId="{B0FDD6E1-9654-4524-B487-5959ACDF8CEE}" destId="{1CC45C1B-A452-47E4-ACB4-245CCAF4FB80}" srcOrd="0" destOrd="0" presId="urn:microsoft.com/office/officeart/2005/8/layout/hierarchy1"/>
    <dgm:cxn modelId="{BBCF6650-8C8C-4795-A8DD-6C75192DD502}" type="presParOf" srcId="{B0FDD6E1-9654-4524-B487-5959ACDF8CEE}" destId="{A92F7082-34C9-4F66-AABD-0802EC0535EB}" srcOrd="1" destOrd="0" presId="urn:microsoft.com/office/officeart/2005/8/layout/hierarchy1"/>
    <dgm:cxn modelId="{98CFFFD1-7D39-405E-88CC-A32584D9C0BB}" type="presParOf" srcId="{E614EE83-C306-45FE-AA31-B04395BF7CA6}" destId="{0455CBB8-9463-4461-B380-C6DCE52D6C88}" srcOrd="1" destOrd="0" presId="urn:microsoft.com/office/officeart/2005/8/layout/hierarchy1"/>
    <dgm:cxn modelId="{D7CE6EF9-5BA6-4A2D-96A3-B90107D03719}" type="presParOf" srcId="{27D508F0-D681-497B-82A1-327DAD2080C3}" destId="{8201414F-3DA5-4089-9208-41F56A1442E9}" srcOrd="4" destOrd="0" presId="urn:microsoft.com/office/officeart/2005/8/layout/hierarchy1"/>
    <dgm:cxn modelId="{E7DEAACB-080A-4653-A688-2EC6FF27D591}" type="presParOf" srcId="{27D508F0-D681-497B-82A1-327DAD2080C3}" destId="{F75E66F5-FE47-436C-9C7D-61DA114F303E}" srcOrd="5" destOrd="0" presId="urn:microsoft.com/office/officeart/2005/8/layout/hierarchy1"/>
    <dgm:cxn modelId="{D453F7DE-671C-4395-81CB-2A39C1EB0FC2}" type="presParOf" srcId="{F75E66F5-FE47-436C-9C7D-61DA114F303E}" destId="{E8894464-56C0-46F7-BACA-9BDE3A54D04C}" srcOrd="0" destOrd="0" presId="urn:microsoft.com/office/officeart/2005/8/layout/hierarchy1"/>
    <dgm:cxn modelId="{D31D82D4-8A00-4A32-ABBB-C0B6D8B7DA2D}" type="presParOf" srcId="{E8894464-56C0-46F7-BACA-9BDE3A54D04C}" destId="{FF08290E-26A6-4423-A79D-455DD2025633}" srcOrd="0" destOrd="0" presId="urn:microsoft.com/office/officeart/2005/8/layout/hierarchy1"/>
    <dgm:cxn modelId="{44C7B191-80D8-4782-8B9B-C76F6FD2AD33}" type="presParOf" srcId="{E8894464-56C0-46F7-BACA-9BDE3A54D04C}" destId="{9A6B13E4-2068-414E-A7E5-A2C3C71D03C6}" srcOrd="1" destOrd="0" presId="urn:microsoft.com/office/officeart/2005/8/layout/hierarchy1"/>
    <dgm:cxn modelId="{16EE70F4-7F75-477C-B023-B7F9C29BB5FD}" type="presParOf" srcId="{F75E66F5-FE47-436C-9C7D-61DA114F303E}" destId="{7A0561E2-01DF-4B0B-9F71-6FC0F0A188C0}" srcOrd="1" destOrd="0" presId="urn:microsoft.com/office/officeart/2005/8/layout/hierarchy1"/>
    <dgm:cxn modelId="{7CFEC2AC-F4C2-45D4-9A51-7B799BAE75A3}" type="presParOf" srcId="{099C8313-6756-4D78-9BF5-3908AA64043A}" destId="{213AEF24-7F93-4438-985A-054394C99103}" srcOrd="2" destOrd="0" presId="urn:microsoft.com/office/officeart/2005/8/layout/hierarchy1"/>
    <dgm:cxn modelId="{8CE9D5E8-F45B-45DB-A680-90818B32E7D8}" type="presParOf" srcId="{099C8313-6756-4D78-9BF5-3908AA64043A}" destId="{269D72C9-E096-4AA4-88AD-8C91E7CFEAAD}" srcOrd="3" destOrd="0" presId="urn:microsoft.com/office/officeart/2005/8/layout/hierarchy1"/>
    <dgm:cxn modelId="{DE21F5EF-5A2B-4889-92F8-655000DAF7A1}" type="presParOf" srcId="{269D72C9-E096-4AA4-88AD-8C91E7CFEAAD}" destId="{562491BD-C9A4-43B0-9B40-3491B0C8106E}" srcOrd="0" destOrd="0" presId="urn:microsoft.com/office/officeart/2005/8/layout/hierarchy1"/>
    <dgm:cxn modelId="{2680AEC7-2004-462A-A15D-AF40C2344A7D}" type="presParOf" srcId="{562491BD-C9A4-43B0-9B40-3491B0C8106E}" destId="{30BC81FF-E233-4272-9BA0-10D0071BE108}" srcOrd="0" destOrd="0" presId="urn:microsoft.com/office/officeart/2005/8/layout/hierarchy1"/>
    <dgm:cxn modelId="{D48EFAA9-F399-43F3-8A32-29EAB78D0E40}" type="presParOf" srcId="{562491BD-C9A4-43B0-9B40-3491B0C8106E}" destId="{657CDA15-70A2-44AE-9E9D-42BC1AB6EA9F}" srcOrd="1" destOrd="0" presId="urn:microsoft.com/office/officeart/2005/8/layout/hierarchy1"/>
    <dgm:cxn modelId="{885FED0C-85E4-429B-9688-1530F05FD9A1}" type="presParOf" srcId="{269D72C9-E096-4AA4-88AD-8C91E7CFEAAD}" destId="{3B91AA2C-A012-415B-AC56-BE4AFB4EA003}" srcOrd="1" destOrd="0" presId="urn:microsoft.com/office/officeart/2005/8/layout/hierarchy1"/>
    <dgm:cxn modelId="{371D38FF-DA30-496A-AA1D-C2F5CDCBB1C6}" type="presParOf" srcId="{3B91AA2C-A012-415B-AC56-BE4AFB4EA003}" destId="{EC727F9A-2499-4A41-95DB-C8CFA22A87D5}" srcOrd="0" destOrd="0" presId="urn:microsoft.com/office/officeart/2005/8/layout/hierarchy1"/>
    <dgm:cxn modelId="{B2ED377B-81BB-42B4-A13C-89F0C7F0565F}" type="presParOf" srcId="{3B91AA2C-A012-415B-AC56-BE4AFB4EA003}" destId="{078E6382-0259-44D4-9AA3-8A91C8C4CC75}" srcOrd="1" destOrd="0" presId="urn:microsoft.com/office/officeart/2005/8/layout/hierarchy1"/>
    <dgm:cxn modelId="{9FBA5593-F454-489D-A8DF-10D7B8E7D8D9}" type="presParOf" srcId="{078E6382-0259-44D4-9AA3-8A91C8C4CC75}" destId="{0B6061AB-7278-4665-ACE9-E53026881E08}" srcOrd="0" destOrd="0" presId="urn:microsoft.com/office/officeart/2005/8/layout/hierarchy1"/>
    <dgm:cxn modelId="{6EAF854E-B332-4836-A018-385679B76A33}" type="presParOf" srcId="{0B6061AB-7278-4665-ACE9-E53026881E08}" destId="{C9B1EF68-D962-4E0A-9A03-8A8241937AFC}" srcOrd="0" destOrd="0" presId="urn:microsoft.com/office/officeart/2005/8/layout/hierarchy1"/>
    <dgm:cxn modelId="{15B4812C-B36F-40CB-AD0A-1C7013E91850}" type="presParOf" srcId="{0B6061AB-7278-4665-ACE9-E53026881E08}" destId="{602F3A60-A3F2-4848-BB54-FDF3223E032F}" srcOrd="1" destOrd="0" presId="urn:microsoft.com/office/officeart/2005/8/layout/hierarchy1"/>
    <dgm:cxn modelId="{1399A882-9455-44B8-A882-12834B0693EA}" type="presParOf" srcId="{078E6382-0259-44D4-9AA3-8A91C8C4CC75}" destId="{950A0D2D-9736-4C6E-A157-F7DBEC218FF2}" srcOrd="1" destOrd="0" presId="urn:microsoft.com/office/officeart/2005/8/layout/hierarchy1"/>
    <dgm:cxn modelId="{AAFA8411-8282-49B6-862D-2AAE1380C1C8}" type="presParOf" srcId="{3B91AA2C-A012-415B-AC56-BE4AFB4EA003}" destId="{0B0E90EF-3F17-4DA1-8CFE-84B326C79C5B}" srcOrd="2" destOrd="0" presId="urn:microsoft.com/office/officeart/2005/8/layout/hierarchy1"/>
    <dgm:cxn modelId="{26BFA9C1-9AB8-4D0D-B956-7E03352DE6A5}" type="presParOf" srcId="{3B91AA2C-A012-415B-AC56-BE4AFB4EA003}" destId="{3E60A79B-0EBD-4615-A991-182372AD7C34}" srcOrd="3" destOrd="0" presId="urn:microsoft.com/office/officeart/2005/8/layout/hierarchy1"/>
    <dgm:cxn modelId="{F633A9BB-4937-4599-A5F6-644236971708}" type="presParOf" srcId="{3E60A79B-0EBD-4615-A991-182372AD7C34}" destId="{959F758D-1173-44D2-8F85-B05D07000374}" srcOrd="0" destOrd="0" presId="urn:microsoft.com/office/officeart/2005/8/layout/hierarchy1"/>
    <dgm:cxn modelId="{A4F84066-E41F-442F-8480-B331A27415AD}" type="presParOf" srcId="{959F758D-1173-44D2-8F85-B05D07000374}" destId="{A3C2DDA9-AB7D-4CAE-AA44-9F53F66D71FA}" srcOrd="0" destOrd="0" presId="urn:microsoft.com/office/officeart/2005/8/layout/hierarchy1"/>
    <dgm:cxn modelId="{30758FD7-BAEB-435E-BE0F-4EF9CA3842CE}" type="presParOf" srcId="{959F758D-1173-44D2-8F85-B05D07000374}" destId="{D6F32B0F-851C-4F27-A40A-7D3533661B50}" srcOrd="1" destOrd="0" presId="urn:microsoft.com/office/officeart/2005/8/layout/hierarchy1"/>
    <dgm:cxn modelId="{21040149-A200-468D-B0B9-E90AEEC74B28}" type="presParOf" srcId="{3E60A79B-0EBD-4615-A991-182372AD7C34}" destId="{B3F77291-F941-4131-AD67-A7EB7A18C280}" srcOrd="1" destOrd="0" presId="urn:microsoft.com/office/officeart/2005/8/layout/hierarchy1"/>
    <dgm:cxn modelId="{6921B1A7-9BC1-41E0-A30A-725E8C94C87D}" type="presParOf" srcId="{3B91AA2C-A012-415B-AC56-BE4AFB4EA003}" destId="{CCE0C6A8-EB0E-42A9-9458-6A9A306A95F4}" srcOrd="4" destOrd="0" presId="urn:microsoft.com/office/officeart/2005/8/layout/hierarchy1"/>
    <dgm:cxn modelId="{4DFF5CE3-C5E7-4ED1-B8FA-CB6942951A96}" type="presParOf" srcId="{3B91AA2C-A012-415B-AC56-BE4AFB4EA003}" destId="{02B88E2C-7427-469E-8069-44FBEC975743}" srcOrd="5" destOrd="0" presId="urn:microsoft.com/office/officeart/2005/8/layout/hierarchy1"/>
    <dgm:cxn modelId="{FA374711-01C9-442F-8D93-FD49B75C1F69}" type="presParOf" srcId="{02B88E2C-7427-469E-8069-44FBEC975743}" destId="{8D057A13-8385-4028-B293-6F8A55702611}" srcOrd="0" destOrd="0" presId="urn:microsoft.com/office/officeart/2005/8/layout/hierarchy1"/>
    <dgm:cxn modelId="{BC82E456-E9DF-4615-897A-1501A03813BE}" type="presParOf" srcId="{8D057A13-8385-4028-B293-6F8A55702611}" destId="{50F276F1-A548-4DB6-94A7-42A1143EDCEF}" srcOrd="0" destOrd="0" presId="urn:microsoft.com/office/officeart/2005/8/layout/hierarchy1"/>
    <dgm:cxn modelId="{C30D76C0-8260-427E-940E-E5F7BB89F157}" type="presParOf" srcId="{8D057A13-8385-4028-B293-6F8A55702611}" destId="{DC0FAF29-9871-4A86-9636-DCA4C43A06DB}" srcOrd="1" destOrd="0" presId="urn:microsoft.com/office/officeart/2005/8/layout/hierarchy1"/>
    <dgm:cxn modelId="{A7792481-BC2C-4DC3-9D00-BB6953281D51}" type="presParOf" srcId="{02B88E2C-7427-469E-8069-44FBEC975743}" destId="{797ED72B-0348-4A62-8FD9-BE659F061FA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E0C6A8-EB0E-42A9-9458-6A9A306A95F4}">
      <dsp:nvSpPr>
        <dsp:cNvPr id="0" name=""/>
        <dsp:cNvSpPr/>
      </dsp:nvSpPr>
      <dsp:spPr>
        <a:xfrm>
          <a:off x="7283902" y="2230570"/>
          <a:ext cx="2062803" cy="471028"/>
        </a:xfrm>
        <a:custGeom>
          <a:avLst/>
          <a:gdLst/>
          <a:ahLst/>
          <a:cxnLst/>
          <a:rect l="0" t="0" r="0" b="0"/>
          <a:pathLst>
            <a:path>
              <a:moveTo>
                <a:pt x="0" y="0"/>
              </a:moveTo>
              <a:lnTo>
                <a:pt x="0" y="378826"/>
              </a:lnTo>
              <a:lnTo>
                <a:pt x="2062803" y="378826"/>
              </a:lnTo>
              <a:lnTo>
                <a:pt x="2062803" y="47102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B0E90EF-3F17-4DA1-8CFE-84B326C79C5B}">
      <dsp:nvSpPr>
        <dsp:cNvPr id="0" name=""/>
        <dsp:cNvSpPr/>
      </dsp:nvSpPr>
      <dsp:spPr>
        <a:xfrm>
          <a:off x="7238182" y="2230570"/>
          <a:ext cx="91440" cy="3105948"/>
        </a:xfrm>
        <a:custGeom>
          <a:avLst/>
          <a:gdLst/>
          <a:ahLst/>
          <a:cxnLst/>
          <a:rect l="0" t="0" r="0" b="0"/>
          <a:pathLst>
            <a:path>
              <a:moveTo>
                <a:pt x="45720" y="0"/>
              </a:moveTo>
              <a:lnTo>
                <a:pt x="45720" y="310594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C727F9A-2499-4A41-95DB-C8CFA22A87D5}">
      <dsp:nvSpPr>
        <dsp:cNvPr id="0" name=""/>
        <dsp:cNvSpPr/>
      </dsp:nvSpPr>
      <dsp:spPr>
        <a:xfrm>
          <a:off x="5146332" y="2230570"/>
          <a:ext cx="2137569" cy="481703"/>
        </a:xfrm>
        <a:custGeom>
          <a:avLst/>
          <a:gdLst/>
          <a:ahLst/>
          <a:cxnLst/>
          <a:rect l="0" t="0" r="0" b="0"/>
          <a:pathLst>
            <a:path>
              <a:moveTo>
                <a:pt x="2137569" y="0"/>
              </a:moveTo>
              <a:lnTo>
                <a:pt x="2137569" y="389500"/>
              </a:lnTo>
              <a:lnTo>
                <a:pt x="0" y="389500"/>
              </a:lnTo>
              <a:lnTo>
                <a:pt x="0" y="481703"/>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13AEF24-7F93-4438-985A-054394C99103}">
      <dsp:nvSpPr>
        <dsp:cNvPr id="0" name=""/>
        <dsp:cNvSpPr/>
      </dsp:nvSpPr>
      <dsp:spPr>
        <a:xfrm>
          <a:off x="4849664" y="695865"/>
          <a:ext cx="2434238" cy="902692"/>
        </a:xfrm>
        <a:custGeom>
          <a:avLst/>
          <a:gdLst/>
          <a:ahLst/>
          <a:cxnLst/>
          <a:rect l="0" t="0" r="0" b="0"/>
          <a:pathLst>
            <a:path>
              <a:moveTo>
                <a:pt x="0" y="0"/>
              </a:moveTo>
              <a:lnTo>
                <a:pt x="0" y="810489"/>
              </a:lnTo>
              <a:lnTo>
                <a:pt x="2434238" y="810489"/>
              </a:lnTo>
              <a:lnTo>
                <a:pt x="2434238" y="902692"/>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201414F-3DA5-4089-9208-41F56A1442E9}">
      <dsp:nvSpPr>
        <dsp:cNvPr id="0" name=""/>
        <dsp:cNvSpPr/>
      </dsp:nvSpPr>
      <dsp:spPr>
        <a:xfrm>
          <a:off x="2279335" y="2230570"/>
          <a:ext cx="91440" cy="3206362"/>
        </a:xfrm>
        <a:custGeom>
          <a:avLst/>
          <a:gdLst/>
          <a:ahLst/>
          <a:cxnLst/>
          <a:rect l="0" t="0" r="0" b="0"/>
          <a:pathLst>
            <a:path>
              <a:moveTo>
                <a:pt x="46772" y="0"/>
              </a:moveTo>
              <a:lnTo>
                <a:pt x="46772" y="3114159"/>
              </a:lnTo>
              <a:lnTo>
                <a:pt x="45720" y="3114159"/>
              </a:lnTo>
              <a:lnTo>
                <a:pt x="45720" y="3206362"/>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A820C14-A192-4306-A3D9-6DD04CBD3C70}">
      <dsp:nvSpPr>
        <dsp:cNvPr id="0" name=""/>
        <dsp:cNvSpPr/>
      </dsp:nvSpPr>
      <dsp:spPr>
        <a:xfrm>
          <a:off x="3531338" y="3354972"/>
          <a:ext cx="91440" cy="775393"/>
        </a:xfrm>
        <a:custGeom>
          <a:avLst/>
          <a:gdLst/>
          <a:ahLst/>
          <a:cxnLst/>
          <a:rect l="0" t="0" r="0" b="0"/>
          <a:pathLst>
            <a:path>
              <a:moveTo>
                <a:pt x="45720" y="0"/>
              </a:moveTo>
              <a:lnTo>
                <a:pt x="45720" y="683190"/>
              </a:lnTo>
              <a:lnTo>
                <a:pt x="50646" y="683190"/>
              </a:lnTo>
              <a:lnTo>
                <a:pt x="50646" y="775393"/>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26D590E-023C-4AA4-AC3D-BDA07157FD8F}">
      <dsp:nvSpPr>
        <dsp:cNvPr id="0" name=""/>
        <dsp:cNvSpPr/>
      </dsp:nvSpPr>
      <dsp:spPr>
        <a:xfrm>
          <a:off x="2326108" y="2230570"/>
          <a:ext cx="1250950" cy="492390"/>
        </a:xfrm>
        <a:custGeom>
          <a:avLst/>
          <a:gdLst/>
          <a:ahLst/>
          <a:cxnLst/>
          <a:rect l="0" t="0" r="0" b="0"/>
          <a:pathLst>
            <a:path>
              <a:moveTo>
                <a:pt x="0" y="0"/>
              </a:moveTo>
              <a:lnTo>
                <a:pt x="0" y="400187"/>
              </a:lnTo>
              <a:lnTo>
                <a:pt x="1250950" y="400187"/>
              </a:lnTo>
              <a:lnTo>
                <a:pt x="1250950" y="492390"/>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603EB54-EAE7-44DD-A771-6C5D70E4AFCC}">
      <dsp:nvSpPr>
        <dsp:cNvPr id="0" name=""/>
        <dsp:cNvSpPr/>
      </dsp:nvSpPr>
      <dsp:spPr>
        <a:xfrm>
          <a:off x="542508" y="3354966"/>
          <a:ext cx="91440" cy="659450"/>
        </a:xfrm>
        <a:custGeom>
          <a:avLst/>
          <a:gdLst/>
          <a:ahLst/>
          <a:cxnLst/>
          <a:rect l="0" t="0" r="0" b="0"/>
          <a:pathLst>
            <a:path>
              <a:moveTo>
                <a:pt x="51691" y="0"/>
              </a:moveTo>
              <a:lnTo>
                <a:pt x="51691" y="567247"/>
              </a:lnTo>
              <a:lnTo>
                <a:pt x="45720" y="567247"/>
              </a:lnTo>
              <a:lnTo>
                <a:pt x="45720" y="659450"/>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0DD0FA7-FE7E-4012-ABD8-82F8396E3D2E}">
      <dsp:nvSpPr>
        <dsp:cNvPr id="0" name=""/>
        <dsp:cNvSpPr/>
      </dsp:nvSpPr>
      <dsp:spPr>
        <a:xfrm>
          <a:off x="594200" y="2230570"/>
          <a:ext cx="1731908" cy="492384"/>
        </a:xfrm>
        <a:custGeom>
          <a:avLst/>
          <a:gdLst/>
          <a:ahLst/>
          <a:cxnLst/>
          <a:rect l="0" t="0" r="0" b="0"/>
          <a:pathLst>
            <a:path>
              <a:moveTo>
                <a:pt x="1731908" y="0"/>
              </a:moveTo>
              <a:lnTo>
                <a:pt x="1731908" y="400181"/>
              </a:lnTo>
              <a:lnTo>
                <a:pt x="0" y="400181"/>
              </a:lnTo>
              <a:lnTo>
                <a:pt x="0" y="492384"/>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9B9E0AA2-46AE-437B-9596-8C9A9D8D6900}">
      <dsp:nvSpPr>
        <dsp:cNvPr id="0" name=""/>
        <dsp:cNvSpPr/>
      </dsp:nvSpPr>
      <dsp:spPr>
        <a:xfrm>
          <a:off x="2326108" y="695865"/>
          <a:ext cx="2523555" cy="902692"/>
        </a:xfrm>
        <a:custGeom>
          <a:avLst/>
          <a:gdLst/>
          <a:ahLst/>
          <a:cxnLst/>
          <a:rect l="0" t="0" r="0" b="0"/>
          <a:pathLst>
            <a:path>
              <a:moveTo>
                <a:pt x="2523555" y="0"/>
              </a:moveTo>
              <a:lnTo>
                <a:pt x="2523555" y="810489"/>
              </a:lnTo>
              <a:lnTo>
                <a:pt x="0" y="810489"/>
              </a:lnTo>
              <a:lnTo>
                <a:pt x="0" y="902692"/>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A55D32B-D41E-49DA-958D-1316C5B9679C}">
      <dsp:nvSpPr>
        <dsp:cNvPr id="0" name=""/>
        <dsp:cNvSpPr/>
      </dsp:nvSpPr>
      <dsp:spPr>
        <a:xfrm>
          <a:off x="3206170" y="63854"/>
          <a:ext cx="3286987" cy="63201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1D086EF6-7F21-4281-93E1-A6BB0198691D}">
      <dsp:nvSpPr>
        <dsp:cNvPr id="0" name=""/>
        <dsp:cNvSpPr/>
      </dsp:nvSpPr>
      <dsp:spPr>
        <a:xfrm>
          <a:off x="3316758" y="168912"/>
          <a:ext cx="3286987" cy="63201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US" sz="4400" b="1" kern="1200" dirty="0" smtClean="0"/>
            <a:t>Chapter 7</a:t>
          </a:r>
          <a:endParaRPr lang="en-US" sz="4400" b="1" kern="1200" dirty="0"/>
        </a:p>
      </dsp:txBody>
      <dsp:txXfrm>
        <a:off x="3335269" y="187423"/>
        <a:ext cx="3249965" cy="594989"/>
      </dsp:txXfrm>
    </dsp:sp>
    <dsp:sp modelId="{897138D5-17FF-4FBA-9C03-63F351BDDBB8}">
      <dsp:nvSpPr>
        <dsp:cNvPr id="0" name=""/>
        <dsp:cNvSpPr/>
      </dsp:nvSpPr>
      <dsp:spPr>
        <a:xfrm>
          <a:off x="1698476" y="1598558"/>
          <a:ext cx="1255264" cy="63201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0983A18A-9522-42D2-8ABF-B959D2CB2E18}">
      <dsp:nvSpPr>
        <dsp:cNvPr id="0" name=""/>
        <dsp:cNvSpPr/>
      </dsp:nvSpPr>
      <dsp:spPr>
        <a:xfrm>
          <a:off x="1809064" y="1703617"/>
          <a:ext cx="1255264" cy="63201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t>Amplifier</a:t>
          </a:r>
          <a:endParaRPr lang="en-US" sz="1600" b="1" kern="1200" dirty="0"/>
        </a:p>
      </dsp:txBody>
      <dsp:txXfrm>
        <a:off x="1827575" y="1722128"/>
        <a:ext cx="1218242" cy="594989"/>
      </dsp:txXfrm>
    </dsp:sp>
    <dsp:sp modelId="{F30A0A1F-2619-4C59-9A22-7E6E636AB402}">
      <dsp:nvSpPr>
        <dsp:cNvPr id="0" name=""/>
        <dsp:cNvSpPr/>
      </dsp:nvSpPr>
      <dsp:spPr>
        <a:xfrm>
          <a:off x="96553" y="2722954"/>
          <a:ext cx="995293" cy="63201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B137833-E1DA-4214-BBCC-88702DE20087}">
      <dsp:nvSpPr>
        <dsp:cNvPr id="0" name=""/>
        <dsp:cNvSpPr/>
      </dsp:nvSpPr>
      <dsp:spPr>
        <a:xfrm>
          <a:off x="207141" y="2828013"/>
          <a:ext cx="995293" cy="63201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t>CS</a:t>
          </a:r>
          <a:endParaRPr lang="en-US" sz="1600" b="1" kern="1200" dirty="0"/>
        </a:p>
      </dsp:txBody>
      <dsp:txXfrm>
        <a:off x="225652" y="2846524"/>
        <a:ext cx="958271" cy="594989"/>
      </dsp:txXfrm>
    </dsp:sp>
    <dsp:sp modelId="{A0572A29-A5C3-4730-A28F-B94082E4A865}">
      <dsp:nvSpPr>
        <dsp:cNvPr id="0" name=""/>
        <dsp:cNvSpPr/>
      </dsp:nvSpPr>
      <dsp:spPr>
        <a:xfrm>
          <a:off x="90581" y="4014416"/>
          <a:ext cx="995293" cy="63201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46C715F-C123-46F9-9292-C27B410ECDED}">
      <dsp:nvSpPr>
        <dsp:cNvPr id="0" name=""/>
        <dsp:cNvSpPr/>
      </dsp:nvSpPr>
      <dsp:spPr>
        <a:xfrm>
          <a:off x="201169" y="4119475"/>
          <a:ext cx="995293" cy="63201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b="1" kern="1200" dirty="0" err="1" smtClean="0"/>
            <a:t>Cascoding</a:t>
          </a:r>
          <a:endParaRPr lang="en-US" sz="1500" b="1" kern="1200" dirty="0"/>
        </a:p>
      </dsp:txBody>
      <dsp:txXfrm>
        <a:off x="219680" y="4137986"/>
        <a:ext cx="958271" cy="594989"/>
      </dsp:txXfrm>
    </dsp:sp>
    <dsp:sp modelId="{572ED0AB-7E2C-4F0D-BF60-110943A3F0D8}">
      <dsp:nvSpPr>
        <dsp:cNvPr id="0" name=""/>
        <dsp:cNvSpPr/>
      </dsp:nvSpPr>
      <dsp:spPr>
        <a:xfrm>
          <a:off x="3079411" y="2722961"/>
          <a:ext cx="995293" cy="63201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15FC996E-4495-4FC2-8251-2282FF991912}">
      <dsp:nvSpPr>
        <dsp:cNvPr id="0" name=""/>
        <dsp:cNvSpPr/>
      </dsp:nvSpPr>
      <dsp:spPr>
        <a:xfrm>
          <a:off x="3189999" y="2828019"/>
          <a:ext cx="995293" cy="63201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t>CE</a:t>
          </a:r>
          <a:endParaRPr lang="en-US" sz="1600" b="1" kern="1200" dirty="0"/>
        </a:p>
      </dsp:txBody>
      <dsp:txXfrm>
        <a:off x="3208510" y="2846530"/>
        <a:ext cx="958271" cy="594989"/>
      </dsp:txXfrm>
    </dsp:sp>
    <dsp:sp modelId="{1CC45C1B-A452-47E4-ACB4-245CCAF4FB80}">
      <dsp:nvSpPr>
        <dsp:cNvPr id="0" name=""/>
        <dsp:cNvSpPr/>
      </dsp:nvSpPr>
      <dsp:spPr>
        <a:xfrm>
          <a:off x="3084338" y="4130365"/>
          <a:ext cx="995293" cy="63201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92F7082-34C9-4F66-AABD-0802EC0535EB}">
      <dsp:nvSpPr>
        <dsp:cNvPr id="0" name=""/>
        <dsp:cNvSpPr/>
      </dsp:nvSpPr>
      <dsp:spPr>
        <a:xfrm>
          <a:off x="3194926" y="4235424"/>
          <a:ext cx="995293" cy="63201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b="1" kern="1200" dirty="0" err="1" smtClean="0"/>
            <a:t>Cascoding</a:t>
          </a:r>
          <a:endParaRPr lang="en-US" sz="1500" b="1" kern="1200" dirty="0"/>
        </a:p>
      </dsp:txBody>
      <dsp:txXfrm>
        <a:off x="3213437" y="4253935"/>
        <a:ext cx="958271" cy="594989"/>
      </dsp:txXfrm>
    </dsp:sp>
    <dsp:sp modelId="{FF08290E-26A6-4423-A79D-455DD2025633}">
      <dsp:nvSpPr>
        <dsp:cNvPr id="0" name=""/>
        <dsp:cNvSpPr/>
      </dsp:nvSpPr>
      <dsp:spPr>
        <a:xfrm>
          <a:off x="1215845" y="5436932"/>
          <a:ext cx="2218420" cy="63201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9A6B13E4-2068-414E-A7E5-A2C3C71D03C6}">
      <dsp:nvSpPr>
        <dsp:cNvPr id="0" name=""/>
        <dsp:cNvSpPr/>
      </dsp:nvSpPr>
      <dsp:spPr>
        <a:xfrm>
          <a:off x="1326433" y="5541991"/>
          <a:ext cx="2218420" cy="632011"/>
        </a:xfrm>
        <a:prstGeom prst="roundRect">
          <a:avLst>
            <a:gd name="adj" fmla="val 10000"/>
          </a:avLst>
        </a:prstGeom>
        <a:solidFill>
          <a:srgbClr val="FFFF00">
            <a:alpha val="90000"/>
          </a:srgb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t>Other transistor configurations</a:t>
          </a:r>
          <a:endParaRPr lang="en-US" sz="1600" b="1" kern="1200" dirty="0"/>
        </a:p>
      </dsp:txBody>
      <dsp:txXfrm>
        <a:off x="1344944" y="5560502"/>
        <a:ext cx="2181398" cy="594989"/>
      </dsp:txXfrm>
    </dsp:sp>
    <dsp:sp modelId="{30BC81FF-E233-4272-9BA0-10D0071BE108}">
      <dsp:nvSpPr>
        <dsp:cNvPr id="0" name=""/>
        <dsp:cNvSpPr/>
      </dsp:nvSpPr>
      <dsp:spPr>
        <a:xfrm>
          <a:off x="6534914" y="1598558"/>
          <a:ext cx="1497976" cy="63201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57CDA15-70A2-44AE-9E9D-42BC1AB6EA9F}">
      <dsp:nvSpPr>
        <dsp:cNvPr id="0" name=""/>
        <dsp:cNvSpPr/>
      </dsp:nvSpPr>
      <dsp:spPr>
        <a:xfrm>
          <a:off x="6645502" y="1703617"/>
          <a:ext cx="1497976" cy="632011"/>
        </a:xfrm>
        <a:prstGeom prst="roundRect">
          <a:avLst>
            <a:gd name="adj" fmla="val 10000"/>
          </a:avLst>
        </a:prstGeom>
        <a:solidFill>
          <a:srgbClr val="66FF66">
            <a:alpha val="90000"/>
          </a:srgb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t>Biasing  source</a:t>
          </a:r>
          <a:endParaRPr lang="en-US" sz="1600" b="1" kern="1200" dirty="0"/>
        </a:p>
      </dsp:txBody>
      <dsp:txXfrm>
        <a:off x="6664013" y="1722128"/>
        <a:ext cx="1460954" cy="594989"/>
      </dsp:txXfrm>
    </dsp:sp>
    <dsp:sp modelId="{C9B1EF68-D962-4E0A-9A03-8A8241937AFC}">
      <dsp:nvSpPr>
        <dsp:cNvPr id="0" name=""/>
        <dsp:cNvSpPr/>
      </dsp:nvSpPr>
      <dsp:spPr>
        <a:xfrm>
          <a:off x="4648685" y="2712273"/>
          <a:ext cx="995293" cy="63201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02F3A60-A3F2-4848-BB54-FDF3223E032F}">
      <dsp:nvSpPr>
        <dsp:cNvPr id="0" name=""/>
        <dsp:cNvSpPr/>
      </dsp:nvSpPr>
      <dsp:spPr>
        <a:xfrm>
          <a:off x="4759273" y="2817332"/>
          <a:ext cx="995293" cy="632011"/>
        </a:xfrm>
        <a:prstGeom prst="roundRect">
          <a:avLst>
            <a:gd name="adj" fmla="val 10000"/>
          </a:avLst>
        </a:prstGeom>
        <a:solidFill>
          <a:srgbClr val="66FF66">
            <a:alpha val="90000"/>
          </a:srgb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t>MOS Mirrors </a:t>
          </a:r>
          <a:endParaRPr lang="en-US" sz="1600" b="1" kern="1200" dirty="0"/>
        </a:p>
      </dsp:txBody>
      <dsp:txXfrm>
        <a:off x="4777784" y="2835843"/>
        <a:ext cx="958271" cy="594989"/>
      </dsp:txXfrm>
    </dsp:sp>
    <dsp:sp modelId="{A3C2DDA9-AB7D-4CAE-AA44-9F53F66D71FA}">
      <dsp:nvSpPr>
        <dsp:cNvPr id="0" name=""/>
        <dsp:cNvSpPr/>
      </dsp:nvSpPr>
      <dsp:spPr>
        <a:xfrm>
          <a:off x="6014678" y="5336518"/>
          <a:ext cx="2538447" cy="63201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6F32B0F-851C-4F27-A40A-7D3533661B50}">
      <dsp:nvSpPr>
        <dsp:cNvPr id="0" name=""/>
        <dsp:cNvSpPr/>
      </dsp:nvSpPr>
      <dsp:spPr>
        <a:xfrm>
          <a:off x="6125267" y="5441577"/>
          <a:ext cx="2538447" cy="632011"/>
        </a:xfrm>
        <a:prstGeom prst="roundRect">
          <a:avLst>
            <a:gd name="adj" fmla="val 10000"/>
          </a:avLst>
        </a:prstGeom>
        <a:solidFill>
          <a:srgbClr val="66FF66">
            <a:alpha val="90000"/>
          </a:srgb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t>Improvements in Mirrors</a:t>
          </a:r>
          <a:endParaRPr lang="en-US" sz="1600" b="1" kern="1200" dirty="0"/>
        </a:p>
      </dsp:txBody>
      <dsp:txXfrm>
        <a:off x="6143778" y="5460088"/>
        <a:ext cx="2501425" cy="594989"/>
      </dsp:txXfrm>
    </dsp:sp>
    <dsp:sp modelId="{50F276F1-A548-4DB6-94A7-42A1143EDCEF}">
      <dsp:nvSpPr>
        <dsp:cNvPr id="0" name=""/>
        <dsp:cNvSpPr/>
      </dsp:nvSpPr>
      <dsp:spPr>
        <a:xfrm>
          <a:off x="8849059" y="2701599"/>
          <a:ext cx="995293" cy="63201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C0FAF29-9871-4A86-9636-DCA4C43A06DB}">
      <dsp:nvSpPr>
        <dsp:cNvPr id="0" name=""/>
        <dsp:cNvSpPr/>
      </dsp:nvSpPr>
      <dsp:spPr>
        <a:xfrm>
          <a:off x="8959647" y="2806657"/>
          <a:ext cx="995293" cy="632011"/>
        </a:xfrm>
        <a:prstGeom prst="roundRect">
          <a:avLst>
            <a:gd name="adj" fmla="val 10000"/>
          </a:avLst>
        </a:prstGeom>
        <a:solidFill>
          <a:srgbClr val="66FF66">
            <a:alpha val="90000"/>
          </a:srgb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t>BJT Mirrors</a:t>
          </a:r>
          <a:endParaRPr lang="en-US" sz="1600" b="1" kern="1200" dirty="0"/>
        </a:p>
      </dsp:txBody>
      <dsp:txXfrm>
        <a:off x="8978158" y="2825168"/>
        <a:ext cx="958271" cy="59498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9.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DF4FDDD-E05A-4A25-9052-6D62187EF850}" type="datetimeFigureOut">
              <a:rPr lang="en-US" smtClean="0"/>
              <a:t>9/23/2022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235ED7-5D89-43B3-8B36-558449A596D5}" type="slidenum">
              <a:rPr lang="en-US" smtClean="0"/>
              <a:t>‹#›</a:t>
            </a:fld>
            <a:endParaRPr lang="en-US"/>
          </a:p>
        </p:txBody>
      </p:sp>
    </p:spTree>
    <p:extLst>
      <p:ext uri="{BB962C8B-B14F-4D97-AF65-F5344CB8AC3E}">
        <p14:creationId xmlns:p14="http://schemas.microsoft.com/office/powerpoint/2010/main" val="1365678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DF4FDDD-E05A-4A25-9052-6D62187EF850}" type="datetimeFigureOut">
              <a:rPr lang="en-US" smtClean="0"/>
              <a:t>9/23/2022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235ED7-5D89-43B3-8B36-558449A596D5}" type="slidenum">
              <a:rPr lang="en-US" smtClean="0"/>
              <a:t>‹#›</a:t>
            </a:fld>
            <a:endParaRPr lang="en-US"/>
          </a:p>
        </p:txBody>
      </p:sp>
    </p:spTree>
    <p:extLst>
      <p:ext uri="{BB962C8B-B14F-4D97-AF65-F5344CB8AC3E}">
        <p14:creationId xmlns:p14="http://schemas.microsoft.com/office/powerpoint/2010/main" val="3189308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DF4FDDD-E05A-4A25-9052-6D62187EF850}" type="datetimeFigureOut">
              <a:rPr lang="en-US" smtClean="0"/>
              <a:t>9/23/2022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235ED7-5D89-43B3-8B36-558449A596D5}" type="slidenum">
              <a:rPr lang="en-US" smtClean="0"/>
              <a:t>‹#›</a:t>
            </a:fld>
            <a:endParaRPr lang="en-US"/>
          </a:p>
        </p:txBody>
      </p:sp>
    </p:spTree>
    <p:extLst>
      <p:ext uri="{BB962C8B-B14F-4D97-AF65-F5344CB8AC3E}">
        <p14:creationId xmlns:p14="http://schemas.microsoft.com/office/powerpoint/2010/main" val="21456652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17600" y="152400"/>
            <a:ext cx="4876800" cy="1295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203200" y="2057400"/>
            <a:ext cx="5740400" cy="4038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46800" y="2057400"/>
            <a:ext cx="5740400" cy="4038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endParaRPr lang="en-US"/>
          </a:p>
          <a:p>
            <a:pPr>
              <a:defRPr/>
            </a:pPr>
            <a:r>
              <a:rPr lang="en-US"/>
              <a:t>Oxford University Publishing</a:t>
            </a:r>
          </a:p>
          <a:p>
            <a:pPr>
              <a:defRPr/>
            </a:pPr>
            <a:r>
              <a:rPr lang="en-US"/>
              <a:t>Microelectronic Circuits by Adel S. Sedra and Kenneth C. Smith (0195323033)</a:t>
            </a:r>
          </a:p>
        </p:txBody>
      </p:sp>
      <p:sp>
        <p:nvSpPr>
          <p:cNvPr id="6" name="Rectangle 6"/>
          <p:cNvSpPr>
            <a:spLocks noGrp="1" noChangeArrowheads="1"/>
          </p:cNvSpPr>
          <p:nvPr>
            <p:ph type="sldNum" sz="quarter" idx="11"/>
          </p:nvPr>
        </p:nvSpPr>
        <p:spPr>
          <a:ln/>
        </p:spPr>
        <p:txBody>
          <a:bodyPr/>
          <a:lstStyle>
            <a:lvl1pPr>
              <a:defRPr/>
            </a:lvl1pPr>
          </a:lstStyle>
          <a:p>
            <a:pPr>
              <a:defRPr/>
            </a:pPr>
            <a:fld id="{2214F874-0C88-4914-A851-07365495B7E0}" type="slidenum">
              <a:rPr lang="en-US" altLang="en-US"/>
              <a:pPr>
                <a:defRPr/>
              </a:pPr>
              <a:t>‹#›</a:t>
            </a:fld>
            <a:endParaRPr lang="en-US" altLang="en-US"/>
          </a:p>
        </p:txBody>
      </p:sp>
    </p:spTree>
    <p:extLst>
      <p:ext uri="{BB962C8B-B14F-4D97-AF65-F5344CB8AC3E}">
        <p14:creationId xmlns:p14="http://schemas.microsoft.com/office/powerpoint/2010/main" val="4165047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DF4FDDD-E05A-4A25-9052-6D62187EF850}" type="datetimeFigureOut">
              <a:rPr lang="en-US" smtClean="0"/>
              <a:t>9/23/2022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235ED7-5D89-43B3-8B36-558449A596D5}" type="slidenum">
              <a:rPr lang="en-US" smtClean="0"/>
              <a:t>‹#›</a:t>
            </a:fld>
            <a:endParaRPr lang="en-US"/>
          </a:p>
        </p:txBody>
      </p:sp>
    </p:spTree>
    <p:extLst>
      <p:ext uri="{BB962C8B-B14F-4D97-AF65-F5344CB8AC3E}">
        <p14:creationId xmlns:p14="http://schemas.microsoft.com/office/powerpoint/2010/main" val="800008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DF4FDDD-E05A-4A25-9052-6D62187EF850}" type="datetimeFigureOut">
              <a:rPr lang="en-US" smtClean="0"/>
              <a:t>9/23/2022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235ED7-5D89-43B3-8B36-558449A596D5}" type="slidenum">
              <a:rPr lang="en-US" smtClean="0"/>
              <a:t>‹#›</a:t>
            </a:fld>
            <a:endParaRPr lang="en-US"/>
          </a:p>
        </p:txBody>
      </p:sp>
    </p:spTree>
    <p:extLst>
      <p:ext uri="{BB962C8B-B14F-4D97-AF65-F5344CB8AC3E}">
        <p14:creationId xmlns:p14="http://schemas.microsoft.com/office/powerpoint/2010/main" val="3887798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DF4FDDD-E05A-4A25-9052-6D62187EF850}" type="datetimeFigureOut">
              <a:rPr lang="en-US" smtClean="0"/>
              <a:t>9/23/2022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235ED7-5D89-43B3-8B36-558449A596D5}" type="slidenum">
              <a:rPr lang="en-US" smtClean="0"/>
              <a:t>‹#›</a:t>
            </a:fld>
            <a:endParaRPr lang="en-US"/>
          </a:p>
        </p:txBody>
      </p:sp>
    </p:spTree>
    <p:extLst>
      <p:ext uri="{BB962C8B-B14F-4D97-AF65-F5344CB8AC3E}">
        <p14:creationId xmlns:p14="http://schemas.microsoft.com/office/powerpoint/2010/main" val="3135192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DF4FDDD-E05A-4A25-9052-6D62187EF850}" type="datetimeFigureOut">
              <a:rPr lang="en-US" smtClean="0"/>
              <a:t>9/23/2022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235ED7-5D89-43B3-8B36-558449A596D5}" type="slidenum">
              <a:rPr lang="en-US" smtClean="0"/>
              <a:t>‹#›</a:t>
            </a:fld>
            <a:endParaRPr lang="en-US"/>
          </a:p>
        </p:txBody>
      </p:sp>
    </p:spTree>
    <p:extLst>
      <p:ext uri="{BB962C8B-B14F-4D97-AF65-F5344CB8AC3E}">
        <p14:creationId xmlns:p14="http://schemas.microsoft.com/office/powerpoint/2010/main" val="13240838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DF4FDDD-E05A-4A25-9052-6D62187EF850}" type="datetimeFigureOut">
              <a:rPr lang="en-US" smtClean="0"/>
              <a:t>9/23/2022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235ED7-5D89-43B3-8B36-558449A596D5}" type="slidenum">
              <a:rPr lang="en-US" smtClean="0"/>
              <a:t>‹#›</a:t>
            </a:fld>
            <a:endParaRPr lang="en-US"/>
          </a:p>
        </p:txBody>
      </p:sp>
    </p:spTree>
    <p:extLst>
      <p:ext uri="{BB962C8B-B14F-4D97-AF65-F5344CB8AC3E}">
        <p14:creationId xmlns:p14="http://schemas.microsoft.com/office/powerpoint/2010/main" val="2486724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F4FDDD-E05A-4A25-9052-6D62187EF850}" type="datetimeFigureOut">
              <a:rPr lang="en-US" smtClean="0"/>
              <a:t>9/23/2022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235ED7-5D89-43B3-8B36-558449A596D5}" type="slidenum">
              <a:rPr lang="en-US" smtClean="0"/>
              <a:t>‹#›</a:t>
            </a:fld>
            <a:endParaRPr lang="en-US"/>
          </a:p>
        </p:txBody>
      </p:sp>
    </p:spTree>
    <p:extLst>
      <p:ext uri="{BB962C8B-B14F-4D97-AF65-F5344CB8AC3E}">
        <p14:creationId xmlns:p14="http://schemas.microsoft.com/office/powerpoint/2010/main" val="4153763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DF4FDDD-E05A-4A25-9052-6D62187EF850}" type="datetimeFigureOut">
              <a:rPr lang="en-US" smtClean="0"/>
              <a:t>9/23/2022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235ED7-5D89-43B3-8B36-558449A596D5}" type="slidenum">
              <a:rPr lang="en-US" smtClean="0"/>
              <a:t>‹#›</a:t>
            </a:fld>
            <a:endParaRPr lang="en-US"/>
          </a:p>
        </p:txBody>
      </p:sp>
    </p:spTree>
    <p:extLst>
      <p:ext uri="{BB962C8B-B14F-4D97-AF65-F5344CB8AC3E}">
        <p14:creationId xmlns:p14="http://schemas.microsoft.com/office/powerpoint/2010/main" val="202638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DF4FDDD-E05A-4A25-9052-6D62187EF850}" type="datetimeFigureOut">
              <a:rPr lang="en-US" smtClean="0"/>
              <a:t>9/23/2022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235ED7-5D89-43B3-8B36-558449A596D5}" type="slidenum">
              <a:rPr lang="en-US" smtClean="0"/>
              <a:t>‹#›</a:t>
            </a:fld>
            <a:endParaRPr lang="en-US"/>
          </a:p>
        </p:txBody>
      </p:sp>
    </p:spTree>
    <p:extLst>
      <p:ext uri="{BB962C8B-B14F-4D97-AF65-F5344CB8AC3E}">
        <p14:creationId xmlns:p14="http://schemas.microsoft.com/office/powerpoint/2010/main" val="4245384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F4FDDD-E05A-4A25-9052-6D62187EF850}" type="datetimeFigureOut">
              <a:rPr lang="en-US" smtClean="0"/>
              <a:t>9/23/2022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235ED7-5D89-43B3-8B36-558449A596D5}" type="slidenum">
              <a:rPr lang="en-US" smtClean="0"/>
              <a:t>‹#›</a:t>
            </a:fld>
            <a:endParaRPr lang="en-US"/>
          </a:p>
        </p:txBody>
      </p:sp>
    </p:spTree>
    <p:extLst>
      <p:ext uri="{BB962C8B-B14F-4D97-AF65-F5344CB8AC3E}">
        <p14:creationId xmlns:p14="http://schemas.microsoft.com/office/powerpoint/2010/main" val="37087002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file:///C:\Users\AbdulBasit\Desktop\EE-313\The%20Basic%20MOSFET%20Constant-Current%20Source_files\BMCS_diagram5_2.jpg"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90.jpeg"/><Relationship Id="rId4" Type="http://schemas.openxmlformats.org/officeDocument/2006/relationships/image" Target="../media/image159.wmf"/></Relationships>
</file>

<file path=ppt/slides/_rels/slide10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emf"/><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9.png"/><Relationship Id="rId4" Type="http://schemas.openxmlformats.org/officeDocument/2006/relationships/image" Target="../media/image20.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28.jpeg"/><Relationship Id="rId1" Type="http://schemas.openxmlformats.org/officeDocument/2006/relationships/slideLayout" Target="../slideLayouts/slideLayout12.xml"/><Relationship Id="rId4" Type="http://schemas.openxmlformats.org/officeDocument/2006/relationships/image" Target="../media/image29.emf"/></Relationships>
</file>

<file path=ppt/slides/_rels/slide29.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31.emf"/><Relationship Id="rId7" Type="http://schemas.openxmlformats.org/officeDocument/2006/relationships/image" Target="../media/image34.emf"/><Relationship Id="rId2" Type="http://schemas.openxmlformats.org/officeDocument/2006/relationships/image" Target="../media/image30.emf"/><Relationship Id="rId1" Type="http://schemas.openxmlformats.org/officeDocument/2006/relationships/slideLayout" Target="../slideLayouts/slideLayout12.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28.jpeg"/><Relationship Id="rId9"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39.emf"/><Relationship Id="rId7" Type="http://schemas.openxmlformats.org/officeDocument/2006/relationships/image" Target="../media/image43.emf"/><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2.emf"/><Relationship Id="rId11" Type="http://schemas.openxmlformats.org/officeDocument/2006/relationships/image" Target="../media/image36.jpeg"/><Relationship Id="rId5" Type="http://schemas.openxmlformats.org/officeDocument/2006/relationships/image" Target="../media/image41.emf"/><Relationship Id="rId10" Type="http://schemas.openxmlformats.org/officeDocument/2006/relationships/image" Target="../media/image46.emf"/><Relationship Id="rId4" Type="http://schemas.openxmlformats.org/officeDocument/2006/relationships/image" Target="../media/image40.emf"/><Relationship Id="rId9" Type="http://schemas.openxmlformats.org/officeDocument/2006/relationships/image" Target="../media/image45.emf"/></Relationships>
</file>

<file path=ppt/slides/_rels/slide32.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8.emf"/><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9.jpe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7.jpeg"/></Relationships>
</file>

<file path=ppt/slides/_rels/slide3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jpeg"/><Relationship Id="rId1" Type="http://schemas.openxmlformats.org/officeDocument/2006/relationships/slideLayout" Target="../slideLayouts/slideLayout2.xml"/><Relationship Id="rId5" Type="http://schemas.openxmlformats.org/officeDocument/2006/relationships/image" Target="../media/image54.emf"/><Relationship Id="rId4" Type="http://schemas.openxmlformats.org/officeDocument/2006/relationships/image" Target="../media/image53.emf"/></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5.emf"/><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Layout" Target="../slideLayouts/slideLayout2.xml"/><Relationship Id="rId5" Type="http://schemas.openxmlformats.org/officeDocument/2006/relationships/image" Target="../media/image64.emf"/><Relationship Id="rId4" Type="http://schemas.openxmlformats.org/officeDocument/2006/relationships/image" Target="../media/image63.emf"/></Relationships>
</file>

<file path=ppt/slides/_rels/slide44.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6.emf"/><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75.emf"/><Relationship Id="rId3" Type="http://schemas.openxmlformats.org/officeDocument/2006/relationships/image" Target="../media/image70.emf"/><Relationship Id="rId7" Type="http://schemas.openxmlformats.org/officeDocument/2006/relationships/image" Target="../media/image74.emf"/><Relationship Id="rId2" Type="http://schemas.openxmlformats.org/officeDocument/2006/relationships/image" Target="../media/image69.emf"/><Relationship Id="rId1" Type="http://schemas.openxmlformats.org/officeDocument/2006/relationships/slideLayout" Target="../slideLayouts/slideLayout2.xml"/><Relationship Id="rId6" Type="http://schemas.openxmlformats.org/officeDocument/2006/relationships/image" Target="../media/image73.emf"/><Relationship Id="rId5" Type="http://schemas.openxmlformats.org/officeDocument/2006/relationships/image" Target="../media/image72.emf"/><Relationship Id="rId10" Type="http://schemas.openxmlformats.org/officeDocument/2006/relationships/image" Target="../media/image77.emf"/><Relationship Id="rId4" Type="http://schemas.openxmlformats.org/officeDocument/2006/relationships/image" Target="../media/image71.emf"/><Relationship Id="rId9" Type="http://schemas.openxmlformats.org/officeDocument/2006/relationships/image" Target="../media/image76.emf"/></Relationships>
</file>

<file path=ppt/slides/_rels/slide49.xml.rels><?xml version="1.0" encoding="UTF-8" standalone="yes"?>
<Relationships xmlns="http://schemas.openxmlformats.org/package/2006/relationships"><Relationship Id="rId8" Type="http://schemas.openxmlformats.org/officeDocument/2006/relationships/image" Target="../media/image81.emf"/><Relationship Id="rId3" Type="http://schemas.openxmlformats.org/officeDocument/2006/relationships/image" Target="../media/image36.jpeg"/><Relationship Id="rId7" Type="http://schemas.openxmlformats.org/officeDocument/2006/relationships/image" Target="../media/image80.emf"/><Relationship Id="rId2" Type="http://schemas.openxmlformats.org/officeDocument/2006/relationships/image" Target="../media/image78.jpeg"/><Relationship Id="rId1" Type="http://schemas.openxmlformats.org/officeDocument/2006/relationships/slideLayout" Target="../slideLayouts/slideLayout2.xml"/><Relationship Id="rId6" Type="http://schemas.openxmlformats.org/officeDocument/2006/relationships/image" Target="../media/image79.emf"/><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82.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3.jpeg"/><Relationship Id="rId4" Type="http://schemas.openxmlformats.org/officeDocument/2006/relationships/image" Target="../media/image4.wmf"/></Relationships>
</file>

<file path=ppt/slides/_rels/slide50.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6.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107.emf"/><Relationship Id="rId3" Type="http://schemas.openxmlformats.org/officeDocument/2006/relationships/image" Target="../media/image102.emf"/><Relationship Id="rId7" Type="http://schemas.openxmlformats.org/officeDocument/2006/relationships/image" Target="../media/image106.emf"/><Relationship Id="rId2"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105.emf"/><Relationship Id="rId5" Type="http://schemas.openxmlformats.org/officeDocument/2006/relationships/image" Target="../media/image104.emf"/><Relationship Id="rId10" Type="http://schemas.openxmlformats.org/officeDocument/2006/relationships/image" Target="../media/image27.png"/><Relationship Id="rId4" Type="http://schemas.openxmlformats.org/officeDocument/2006/relationships/image" Target="../media/image103.emf"/><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11.emf"/><Relationship Id="rId7" Type="http://schemas.openxmlformats.org/officeDocument/2006/relationships/image" Target="../media/image115.emf"/><Relationship Id="rId2" Type="http://schemas.openxmlformats.org/officeDocument/2006/relationships/image" Target="../media/image110.emf"/><Relationship Id="rId1" Type="http://schemas.openxmlformats.org/officeDocument/2006/relationships/slideLayout" Target="../slideLayouts/slideLayout2.xml"/><Relationship Id="rId6" Type="http://schemas.openxmlformats.org/officeDocument/2006/relationships/image" Target="../media/image114.emf"/><Relationship Id="rId5" Type="http://schemas.openxmlformats.org/officeDocument/2006/relationships/image" Target="../media/image113.emf"/><Relationship Id="rId4" Type="http://schemas.openxmlformats.org/officeDocument/2006/relationships/image" Target="../media/image112.emf"/></Relationships>
</file>

<file path=ppt/slides/_rels/slide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16.emf"/><Relationship Id="rId1" Type="http://schemas.openxmlformats.org/officeDocument/2006/relationships/slideLayout" Target="../slideLayouts/slideLayout2.xml"/><Relationship Id="rId5" Type="http://schemas.openxmlformats.org/officeDocument/2006/relationships/image" Target="../media/image118.emf"/><Relationship Id="rId4" Type="http://schemas.openxmlformats.org/officeDocument/2006/relationships/image" Target="../media/image117.emf"/></Relationships>
</file>

<file path=ppt/slides/_rels/slide7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16.emf"/><Relationship Id="rId1" Type="http://schemas.openxmlformats.org/officeDocument/2006/relationships/slideLayout" Target="../slideLayouts/slideLayout2.xml"/><Relationship Id="rId6" Type="http://schemas.openxmlformats.org/officeDocument/2006/relationships/image" Target="../media/image121.emf"/><Relationship Id="rId5" Type="http://schemas.openxmlformats.org/officeDocument/2006/relationships/image" Target="../media/image120.emf"/><Relationship Id="rId4" Type="http://schemas.openxmlformats.org/officeDocument/2006/relationships/image" Target="../media/image119.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image" Target="../media/image125.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image" Target="../media/image127.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27.jpeg"/><Relationship Id="rId7" Type="http://schemas.openxmlformats.org/officeDocument/2006/relationships/image" Target="../media/image133.emf"/><Relationship Id="rId2" Type="http://schemas.openxmlformats.org/officeDocument/2006/relationships/image" Target="../media/image129.emf"/><Relationship Id="rId1" Type="http://schemas.openxmlformats.org/officeDocument/2006/relationships/slideLayout" Target="../slideLayouts/slideLayout2.xml"/><Relationship Id="rId6" Type="http://schemas.openxmlformats.org/officeDocument/2006/relationships/image" Target="../media/image132.emf"/><Relationship Id="rId5" Type="http://schemas.openxmlformats.org/officeDocument/2006/relationships/image" Target="../media/image131.emf"/><Relationship Id="rId4" Type="http://schemas.openxmlformats.org/officeDocument/2006/relationships/image" Target="../media/image130.emf"/></Relationships>
</file>

<file path=ppt/slides/_rels/slide8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135.emf"/><Relationship Id="rId7" Type="http://schemas.openxmlformats.org/officeDocument/2006/relationships/image" Target="../media/image139.emf"/><Relationship Id="rId2" Type="http://schemas.openxmlformats.org/officeDocument/2006/relationships/image" Target="../media/image134.emf"/><Relationship Id="rId1" Type="http://schemas.openxmlformats.org/officeDocument/2006/relationships/slideLayout" Target="../slideLayouts/slideLayout2.xml"/><Relationship Id="rId6" Type="http://schemas.openxmlformats.org/officeDocument/2006/relationships/image" Target="../media/image138.emf"/><Relationship Id="rId5" Type="http://schemas.openxmlformats.org/officeDocument/2006/relationships/image" Target="../media/image137.emf"/><Relationship Id="rId4" Type="http://schemas.openxmlformats.org/officeDocument/2006/relationships/image" Target="../media/image136.emf"/></Relationships>
</file>

<file path=ppt/slides/_rels/slide86.xml.rels><?xml version="1.0" encoding="UTF-8" standalone="yes"?>
<Relationships xmlns="http://schemas.openxmlformats.org/package/2006/relationships"><Relationship Id="rId2" Type="http://schemas.openxmlformats.org/officeDocument/2006/relationships/image" Target="../media/image140.em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42.emf"/><Relationship Id="rId2" Type="http://schemas.openxmlformats.org/officeDocument/2006/relationships/image" Target="../media/image141.emf"/><Relationship Id="rId1" Type="http://schemas.openxmlformats.org/officeDocument/2006/relationships/slideLayout" Target="../slideLayouts/slideLayout2.xml"/><Relationship Id="rId4" Type="http://schemas.openxmlformats.org/officeDocument/2006/relationships/image" Target="../media/image143.emf"/></Relationships>
</file>

<file path=ppt/slides/_rels/slide88.xml.rels><?xml version="1.0" encoding="UTF-8" standalone="yes"?>
<Relationships xmlns="http://schemas.openxmlformats.org/package/2006/relationships"><Relationship Id="rId3" Type="http://schemas.openxmlformats.org/officeDocument/2006/relationships/image" Target="../media/image145.emf"/><Relationship Id="rId2" Type="http://schemas.openxmlformats.org/officeDocument/2006/relationships/image" Target="../media/image144.emf"/><Relationship Id="rId1" Type="http://schemas.openxmlformats.org/officeDocument/2006/relationships/slideLayout" Target="../slideLayouts/slideLayout2.xml"/><Relationship Id="rId6" Type="http://schemas.openxmlformats.org/officeDocument/2006/relationships/image" Target="../media/image148.emf"/><Relationship Id="rId5" Type="http://schemas.openxmlformats.org/officeDocument/2006/relationships/image" Target="../media/image147.emf"/><Relationship Id="rId4" Type="http://schemas.openxmlformats.org/officeDocument/2006/relationships/image" Target="../media/image146.emf"/></Relationships>
</file>

<file path=ppt/slides/_rels/slide8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52.emf"/><Relationship Id="rId2" Type="http://schemas.openxmlformats.org/officeDocument/2006/relationships/image" Target="../media/image151.emf"/><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153.emf"/></Relationships>
</file>

<file path=ppt/slides/_rels/slide95.xml.rels><?xml version="1.0" encoding="UTF-8" standalone="yes"?>
<Relationships xmlns="http://schemas.openxmlformats.org/package/2006/relationships"><Relationship Id="rId2" Type="http://schemas.openxmlformats.org/officeDocument/2006/relationships/image" Target="../media/image154.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56.emf"/><Relationship Id="rId2" Type="http://schemas.openxmlformats.org/officeDocument/2006/relationships/image" Target="../media/image155.em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57.em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cstate="print"/>
          <a:srcRect/>
          <a:stretch>
            <a:fillRect/>
          </a:stretch>
        </p:blipFill>
        <p:spPr bwMode="auto">
          <a:xfrm>
            <a:off x="3505201" y="381001"/>
            <a:ext cx="6086475" cy="5851525"/>
          </a:xfrm>
          <a:prstGeom prst="rect">
            <a:avLst/>
          </a:prstGeom>
          <a:ln>
            <a:noFill/>
          </a:ln>
          <a:effectLst>
            <a:outerShdw blurRad="292100" dist="139700" dir="2700000" algn="tl" rotWithShape="0">
              <a:srgbClr val="333333">
                <a:alpha val="65000"/>
              </a:srgbClr>
            </a:outerShdw>
          </a:effectLst>
        </p:spPr>
      </p:pic>
      <p:pic>
        <p:nvPicPr>
          <p:cNvPr id="2051" name="Picture 2" descr="048a"/>
          <p:cNvPicPr>
            <a:picLocks noChangeAspect="1" noChangeArrowheads="1"/>
          </p:cNvPicPr>
          <p:nvPr/>
        </p:nvPicPr>
        <p:blipFill>
          <a:blip r:embed="rId3" cstate="print"/>
          <a:srcRect/>
          <a:stretch>
            <a:fillRect/>
          </a:stretch>
        </p:blipFill>
        <p:spPr bwMode="auto">
          <a:xfrm>
            <a:off x="0" y="-228600"/>
            <a:ext cx="12192000" cy="7315200"/>
          </a:xfrm>
          <a:prstGeom prst="rect">
            <a:avLst/>
          </a:prstGeom>
          <a:noFill/>
          <a:ln w="9525">
            <a:noFill/>
            <a:miter lim="800000"/>
            <a:headEnd/>
            <a:tailEnd/>
          </a:ln>
        </p:spPr>
      </p:pic>
      <p:pic>
        <p:nvPicPr>
          <p:cNvPr id="8" name="Picture 2"/>
          <p:cNvPicPr>
            <a:picLocks noChangeAspect="1" noChangeArrowheads="1"/>
          </p:cNvPicPr>
          <p:nvPr/>
        </p:nvPicPr>
        <p:blipFill>
          <a:blip r:embed="rId2" cstate="print"/>
          <a:srcRect/>
          <a:stretch>
            <a:fillRect/>
          </a:stretch>
        </p:blipFill>
        <p:spPr bwMode="auto">
          <a:xfrm>
            <a:off x="2899894" y="0"/>
            <a:ext cx="6086475" cy="5851525"/>
          </a:xfrm>
          <a:prstGeom prst="rect">
            <a:avLst/>
          </a:prstGeom>
          <a:noFill/>
          <a:ln w="9525">
            <a:noFill/>
            <a:miter lim="800000"/>
            <a:headEnd/>
            <a:tailEnd/>
          </a:ln>
        </p:spPr>
      </p:pic>
    </p:spTree>
    <p:extLst>
      <p:ext uri="{BB962C8B-B14F-4D97-AF65-F5344CB8AC3E}">
        <p14:creationId xmlns:p14="http://schemas.microsoft.com/office/powerpoint/2010/main" val="4165143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38514" y="2254478"/>
            <a:ext cx="9144000" cy="2387600"/>
          </a:xfrm>
        </p:spPr>
        <p:txBody>
          <a:bodyPr>
            <a:normAutofit fontScale="90000"/>
          </a:bodyPr>
          <a:lstStyle/>
          <a:p>
            <a:r>
              <a:rPr lang="en-US" dirty="0" smtClean="0">
                <a:latin typeface="Arial Black" panose="020B0A04020102020204" pitchFamily="34" charset="0"/>
              </a:rPr>
              <a:t>Some basic concepts of gain/input &amp; output impedances of discrete amplifiers</a:t>
            </a:r>
            <a:endParaRPr lang="en-US" dirty="0">
              <a:latin typeface="Arial Black" panose="020B0A04020102020204" pitchFamily="34" charset="0"/>
            </a:endParaRPr>
          </a:p>
        </p:txBody>
      </p:sp>
    </p:spTree>
    <p:extLst>
      <p:ext uri="{BB962C8B-B14F-4D97-AF65-F5344CB8AC3E}">
        <p14:creationId xmlns:p14="http://schemas.microsoft.com/office/powerpoint/2010/main" val="417791498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pPr>
              <a:defRPr/>
            </a:pPr>
            <a:fld id="{36B607D1-41EF-4F65-A0B4-354765437B19}" type="slidenum">
              <a:rPr lang="en-US" altLang="en-US"/>
              <a:pPr>
                <a:defRPr/>
              </a:pPr>
              <a:t>100</a:t>
            </a:fld>
            <a:endParaRPr lang="en-US" altLang="en-US"/>
          </a:p>
        </p:txBody>
      </p:sp>
      <p:sp>
        <p:nvSpPr>
          <p:cNvPr id="38916" name="Rectangle 2"/>
          <p:cNvSpPr>
            <a:spLocks noGrp="1" noChangeArrowheads="1"/>
          </p:cNvSpPr>
          <p:nvPr>
            <p:ph type="title"/>
          </p:nvPr>
        </p:nvSpPr>
        <p:spPr>
          <a:xfrm>
            <a:off x="128789" y="96837"/>
            <a:ext cx="6581104" cy="1023625"/>
          </a:xfrm>
          <a:solidFill>
            <a:srgbClr val="00FF00"/>
          </a:solidFill>
        </p:spPr>
        <p:txBody>
          <a:bodyPr/>
          <a:lstStyle/>
          <a:p>
            <a:pPr eaLnBrk="1" hangingPunct="1"/>
            <a:r>
              <a:rPr lang="en-US" altLang="en-US" b="1" dirty="0" smtClean="0"/>
              <a:t>Concept of Current Mirror</a:t>
            </a:r>
          </a:p>
        </p:txBody>
      </p:sp>
      <p:sp>
        <p:nvSpPr>
          <p:cNvPr id="38917" name="Rectangle 3"/>
          <p:cNvSpPr>
            <a:spLocks noGrp="1" noChangeArrowheads="1"/>
          </p:cNvSpPr>
          <p:nvPr>
            <p:ph type="body" idx="1"/>
          </p:nvPr>
        </p:nvSpPr>
        <p:spPr>
          <a:xfrm>
            <a:off x="2209800" y="5257800"/>
            <a:ext cx="7772400" cy="1066800"/>
          </a:xfrm>
        </p:spPr>
        <p:txBody>
          <a:bodyPr>
            <a:normAutofit fontScale="92500" lnSpcReduction="10000"/>
          </a:bodyPr>
          <a:lstStyle/>
          <a:p>
            <a:pPr eaLnBrk="1" hangingPunct="1"/>
            <a:r>
              <a:rPr lang="en-US" altLang="en-US" smtClean="0"/>
              <a:t>The motivation behind a current mirror is to sense the current from a “golden current source” and duplicate this “golden current” to other locations. </a:t>
            </a:r>
          </a:p>
        </p:txBody>
      </p:sp>
      <p:pic>
        <p:nvPicPr>
          <p:cNvPr id="3891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1422400"/>
            <a:ext cx="4248150" cy="295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778746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pPr>
              <a:defRPr/>
            </a:pPr>
            <a:fld id="{85365FD8-5558-4B20-A2BF-6AA62F57DD4D}" type="slidenum">
              <a:rPr lang="en-US" altLang="en-US"/>
              <a:pPr>
                <a:defRPr/>
              </a:pPr>
              <a:t>101</a:t>
            </a:fld>
            <a:endParaRPr lang="en-US" altLang="en-US"/>
          </a:p>
        </p:txBody>
      </p:sp>
      <p:sp>
        <p:nvSpPr>
          <p:cNvPr id="54276" name="Rectangle 2"/>
          <p:cNvSpPr>
            <a:spLocks noGrp="1" noChangeArrowheads="1"/>
          </p:cNvSpPr>
          <p:nvPr>
            <p:ph type="title"/>
          </p:nvPr>
        </p:nvSpPr>
        <p:spPr>
          <a:xfrm>
            <a:off x="194256" y="184820"/>
            <a:ext cx="6013361" cy="703821"/>
          </a:xfrm>
          <a:solidFill>
            <a:srgbClr val="00FF00"/>
          </a:solidFill>
        </p:spPr>
        <p:txBody>
          <a:bodyPr>
            <a:normAutofit fontScale="90000"/>
          </a:bodyPr>
          <a:lstStyle/>
          <a:p>
            <a:pPr eaLnBrk="1" hangingPunct="1"/>
            <a:r>
              <a:rPr lang="en-US" altLang="en-US" dirty="0" smtClean="0">
                <a:latin typeface="Arial Black" panose="020B0A04020102020204" pitchFamily="34" charset="0"/>
              </a:rPr>
              <a:t>MOS Current Mirror</a:t>
            </a:r>
          </a:p>
        </p:txBody>
      </p:sp>
      <p:sp>
        <p:nvSpPr>
          <p:cNvPr id="54277" name="Rectangle 3"/>
          <p:cNvSpPr>
            <a:spLocks noGrp="1" noChangeArrowheads="1"/>
          </p:cNvSpPr>
          <p:nvPr>
            <p:ph type="body" idx="1"/>
          </p:nvPr>
        </p:nvSpPr>
        <p:spPr>
          <a:xfrm>
            <a:off x="430369" y="5883275"/>
            <a:ext cx="11178862" cy="838200"/>
          </a:xfrm>
        </p:spPr>
        <p:txBody>
          <a:bodyPr>
            <a:normAutofit lnSpcReduction="10000"/>
          </a:bodyPr>
          <a:lstStyle/>
          <a:p>
            <a:pPr eaLnBrk="1" hangingPunct="1"/>
            <a:r>
              <a:rPr lang="en-US" altLang="en-US" dirty="0" smtClean="0"/>
              <a:t>The same concept of current mirror can be applied to MOS transistors as well.</a:t>
            </a:r>
          </a:p>
        </p:txBody>
      </p:sp>
      <p:pic>
        <p:nvPicPr>
          <p:cNvPr id="5427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676400"/>
            <a:ext cx="8991600" cy="254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501527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rrent steering"/>
          <p:cNvPicPr/>
          <p:nvPr/>
        </p:nvPicPr>
        <p:blipFill>
          <a:blip r:link="rId2">
            <a:extLst>
              <a:ext uri="{28A0092B-C50C-407E-A947-70E740481C1C}">
                <a14:useLocalDpi xmlns:a14="http://schemas.microsoft.com/office/drawing/2010/main" val="0"/>
              </a:ext>
            </a:extLst>
          </a:blip>
          <a:srcRect/>
          <a:stretch>
            <a:fillRect/>
          </a:stretch>
        </p:blipFill>
        <p:spPr bwMode="auto">
          <a:xfrm>
            <a:off x="941232" y="1416676"/>
            <a:ext cx="10464085" cy="5286107"/>
          </a:xfrm>
          <a:prstGeom prst="rect">
            <a:avLst/>
          </a:prstGeom>
          <a:noFill/>
          <a:ln>
            <a:noFill/>
          </a:ln>
        </p:spPr>
      </p:pic>
      <p:sp>
        <p:nvSpPr>
          <p:cNvPr id="5" name="Title 4"/>
          <p:cNvSpPr>
            <a:spLocks noGrp="1"/>
          </p:cNvSpPr>
          <p:nvPr>
            <p:ph type="title"/>
          </p:nvPr>
        </p:nvSpPr>
        <p:spPr>
          <a:xfrm>
            <a:off x="129864" y="107546"/>
            <a:ext cx="6683062" cy="1012914"/>
          </a:xfrm>
          <a:solidFill>
            <a:srgbClr val="00FF00"/>
          </a:solidFill>
        </p:spPr>
        <p:txBody>
          <a:bodyPr/>
          <a:lstStyle/>
          <a:p>
            <a:r>
              <a:rPr lang="en-US" b="1" dirty="0" smtClean="0">
                <a:latin typeface="Arial Black" panose="020B0A04020102020204" pitchFamily="34" charset="0"/>
              </a:rPr>
              <a:t>Concept of mirroring </a:t>
            </a:r>
            <a:endParaRPr lang="en-US" b="1" dirty="0">
              <a:latin typeface="Arial Black" panose="020B0A04020102020204" pitchFamily="34" charset="0"/>
            </a:endParaRPr>
          </a:p>
        </p:txBody>
      </p:sp>
    </p:spTree>
    <p:extLst>
      <p:ext uri="{BB962C8B-B14F-4D97-AF65-F5344CB8AC3E}">
        <p14:creationId xmlns:p14="http://schemas.microsoft.com/office/powerpoint/2010/main" val="5737729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556547" y="254664"/>
            <a:ext cx="4325429" cy="3930969"/>
          </a:xfrm>
          <a:prstGeom prst="rect">
            <a:avLst/>
          </a:prstGeom>
        </p:spPr>
      </p:pic>
      <p:sp>
        <p:nvSpPr>
          <p:cNvPr id="5" name="TextBox 4"/>
          <p:cNvSpPr txBox="1"/>
          <p:nvPr/>
        </p:nvSpPr>
        <p:spPr>
          <a:xfrm>
            <a:off x="489398" y="631065"/>
            <a:ext cx="6555346" cy="4893647"/>
          </a:xfrm>
          <a:prstGeom prst="rect">
            <a:avLst/>
          </a:prstGeom>
          <a:noFill/>
        </p:spPr>
        <p:txBody>
          <a:bodyPr wrap="square" rtlCol="0">
            <a:spAutoFit/>
          </a:bodyPr>
          <a:lstStyle/>
          <a:p>
            <a:r>
              <a:rPr lang="en-US" sz="2400" dirty="0" smtClean="0">
                <a:latin typeface="Arial" panose="020B0604020202020204" pitchFamily="34" charset="0"/>
                <a:cs typeface="Arial" panose="020B0604020202020204" pitchFamily="34" charset="0"/>
              </a:rPr>
              <a:t>The current mirrors uses the principle that if the gate –source potential of two identical MOS transistors are equal then the current flown through their Drain terminals should be the same</a:t>
            </a:r>
          </a:p>
          <a:p>
            <a:endParaRPr lang="en-US" sz="2400" dirty="0" smtClean="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NMOS current mirrors are used as current sinks and PMOS current mirrors are used as current sources</a:t>
            </a:r>
          </a:p>
          <a:p>
            <a:endParaRPr lang="en-US" sz="2400" dirty="0" smtClean="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There is variety of current mirror circuits available, each of them having their own advantages and applications </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1142538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8"/>
          <p:cNvSpPr>
            <a:spLocks noChangeArrowheads="1"/>
          </p:cNvSpPr>
          <p:nvPr/>
        </p:nvSpPr>
        <p:spPr bwMode="auto">
          <a:xfrm>
            <a:off x="1524000" y="1905000"/>
            <a:ext cx="4572000" cy="4953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
              <a:defRPr sz="2400">
                <a:solidFill>
                  <a:schemeClr val="tx1"/>
                </a:solidFill>
                <a:latin typeface="Calibri" panose="020F0502020204030204" pitchFamily="34" charset="0"/>
              </a:defRPr>
            </a:lvl1pPr>
            <a:lvl2pPr marL="742950" indent="-285750">
              <a:spcBef>
                <a:spcPct val="20000"/>
              </a:spcBef>
              <a:buFont typeface="Wingdings" panose="05000000000000000000" pitchFamily="2" charset="2"/>
              <a:buChar char="§"/>
              <a:defRPr sz="2400">
                <a:solidFill>
                  <a:schemeClr val="tx1"/>
                </a:solidFill>
                <a:latin typeface="Calibri" panose="020F0502020204030204" pitchFamily="34" charset="0"/>
              </a:defRPr>
            </a:lvl2pPr>
            <a:lvl3pPr marL="1143000" indent="-228600">
              <a:spcBef>
                <a:spcPct val="20000"/>
              </a:spcBef>
              <a:buFont typeface="Wingdings" panose="05000000000000000000" pitchFamily="2" charset="2"/>
              <a:buChar char="§"/>
              <a:defRPr sz="2000">
                <a:solidFill>
                  <a:schemeClr val="tx1"/>
                </a:solidFill>
                <a:latin typeface="Calibri" panose="020F0502020204030204" pitchFamily="34" charset="0"/>
              </a:defRPr>
            </a:lvl3pPr>
            <a:lvl4pPr marL="1600200" indent="-228600">
              <a:spcBef>
                <a:spcPct val="20000"/>
              </a:spcBef>
              <a:buFont typeface="Wingdings" panose="05000000000000000000" pitchFamily="2" charset="2"/>
              <a:buChar char="§"/>
              <a:defRPr sz="2000">
                <a:solidFill>
                  <a:schemeClr val="tx1"/>
                </a:solidFill>
                <a:latin typeface="Calibri" panose="020F0502020204030204" pitchFamily="34" charset="0"/>
              </a:defRPr>
            </a:lvl4pPr>
            <a:lvl5pPr marL="2057400" indent="-228600">
              <a:spcBef>
                <a:spcPct val="20000"/>
              </a:spcBef>
              <a:buFont typeface="Wingdings" panose="05000000000000000000" pitchFamily="2" charset="2"/>
              <a:buChar char="§"/>
              <a:defRPr sz="16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9pPr>
          </a:lstStyle>
          <a:p>
            <a:pPr algn="r" eaLnBrk="1" hangingPunct="1">
              <a:spcBef>
                <a:spcPct val="0"/>
              </a:spcBef>
              <a:buFontTx/>
              <a:buNone/>
            </a:pPr>
            <a:endParaRPr lang="en-US" altLang="en-US" sz="1600"/>
          </a:p>
        </p:txBody>
      </p:sp>
      <p:sp>
        <p:nvSpPr>
          <p:cNvPr id="52228" name="Rectangle 2"/>
          <p:cNvSpPr>
            <a:spLocks noGrp="1" noChangeArrowheads="1"/>
          </p:cNvSpPr>
          <p:nvPr>
            <p:ph type="title"/>
          </p:nvPr>
        </p:nvSpPr>
        <p:spPr>
          <a:xfrm>
            <a:off x="142741" y="248443"/>
            <a:ext cx="4802746" cy="1325563"/>
          </a:xfrm>
        </p:spPr>
        <p:txBody>
          <a:bodyPr/>
          <a:lstStyle/>
          <a:p>
            <a:pPr eaLnBrk="1" hangingPunct="1"/>
            <a:r>
              <a:rPr lang="en-US" altLang="en-US" sz="2400" dirty="0"/>
              <a:t>7.4.1. The Basic MOSFET Current Source</a:t>
            </a:r>
          </a:p>
        </p:txBody>
      </p:sp>
      <p:pic>
        <p:nvPicPr>
          <p:cNvPr id="52229" name="Picture 5" descr="se07F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5700" y="2208214"/>
            <a:ext cx="4127500" cy="381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0" name="Rectangle 4"/>
          <p:cNvSpPr>
            <a:spLocks noChangeArrowheads="1"/>
          </p:cNvSpPr>
          <p:nvPr/>
        </p:nvSpPr>
        <p:spPr bwMode="auto">
          <a:xfrm>
            <a:off x="6096000" y="136526"/>
            <a:ext cx="5791200" cy="1938992"/>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
              <a:defRPr sz="2400">
                <a:solidFill>
                  <a:schemeClr val="tx1"/>
                </a:solidFill>
                <a:latin typeface="Calibri" panose="020F0502020204030204" pitchFamily="34" charset="0"/>
              </a:defRPr>
            </a:lvl1pPr>
            <a:lvl2pPr marL="742950" indent="-285750">
              <a:spcBef>
                <a:spcPct val="20000"/>
              </a:spcBef>
              <a:buFont typeface="Wingdings" panose="05000000000000000000" pitchFamily="2" charset="2"/>
              <a:buChar char="§"/>
              <a:defRPr sz="2400">
                <a:solidFill>
                  <a:schemeClr val="tx1"/>
                </a:solidFill>
                <a:latin typeface="Calibri" panose="020F0502020204030204" pitchFamily="34" charset="0"/>
              </a:defRPr>
            </a:lvl2pPr>
            <a:lvl3pPr marL="1143000" indent="-228600">
              <a:spcBef>
                <a:spcPct val="20000"/>
              </a:spcBef>
              <a:buFont typeface="Wingdings" panose="05000000000000000000" pitchFamily="2" charset="2"/>
              <a:buChar char="§"/>
              <a:defRPr sz="2000">
                <a:solidFill>
                  <a:schemeClr val="tx1"/>
                </a:solidFill>
                <a:latin typeface="Calibri" panose="020F0502020204030204" pitchFamily="34" charset="0"/>
              </a:defRPr>
            </a:lvl3pPr>
            <a:lvl4pPr marL="1600200" indent="-228600">
              <a:spcBef>
                <a:spcPct val="20000"/>
              </a:spcBef>
              <a:buFont typeface="Wingdings" panose="05000000000000000000" pitchFamily="2" charset="2"/>
              <a:buChar char="§"/>
              <a:defRPr sz="2000">
                <a:solidFill>
                  <a:schemeClr val="tx1"/>
                </a:solidFill>
                <a:latin typeface="Calibri" panose="020F0502020204030204" pitchFamily="34" charset="0"/>
              </a:defRPr>
            </a:lvl4pPr>
            <a:lvl5pPr marL="2057400" indent="-228600">
              <a:spcBef>
                <a:spcPct val="20000"/>
              </a:spcBef>
              <a:buFont typeface="Wingdings" panose="05000000000000000000" pitchFamily="2" charset="2"/>
              <a:buChar char="§"/>
              <a:defRPr sz="16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9pPr>
          </a:lstStyle>
          <a:p>
            <a:pPr algn="ctr" eaLnBrk="1" hangingPunct="1">
              <a:spcBef>
                <a:spcPct val="0"/>
              </a:spcBef>
              <a:buFontTx/>
              <a:buNone/>
            </a:pPr>
            <a:r>
              <a:rPr lang="en-US" altLang="en-US" b="1" dirty="0" smtClean="0"/>
              <a:t> </a:t>
            </a:r>
            <a:r>
              <a:rPr lang="en-US" altLang="en-US" dirty="0"/>
              <a:t>Circuit for a basic MOSFET constant-current source. For proper operation, the output terminal, that is, the drain of </a:t>
            </a:r>
            <a:r>
              <a:rPr lang="en-US" altLang="en-US" i="1" dirty="0"/>
              <a:t>Q</a:t>
            </a:r>
            <a:r>
              <a:rPr lang="en-US" altLang="en-US" baseline="-25000" dirty="0"/>
              <a:t>2</a:t>
            </a:r>
            <a:r>
              <a:rPr lang="en-US" altLang="en-US" dirty="0"/>
              <a:t>, must be connected to a circuit that ensures that </a:t>
            </a:r>
            <a:r>
              <a:rPr lang="en-US" altLang="en-US" i="1" dirty="0"/>
              <a:t>Q</a:t>
            </a:r>
            <a:r>
              <a:rPr lang="en-US" altLang="en-US" baseline="-25000" dirty="0"/>
              <a:t>2</a:t>
            </a:r>
            <a:r>
              <a:rPr lang="en-US" altLang="en-US" dirty="0"/>
              <a:t> operates in saturation.</a:t>
            </a:r>
          </a:p>
        </p:txBody>
      </p:sp>
      <p:pic>
        <p:nvPicPr>
          <p:cNvPr id="52231" name="Picture 5" descr="se07F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250" y="2236788"/>
            <a:ext cx="4121150" cy="378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2" name="Rectangle 4"/>
          <p:cNvSpPr>
            <a:spLocks noChangeArrowheads="1"/>
          </p:cNvSpPr>
          <p:nvPr/>
        </p:nvSpPr>
        <p:spPr bwMode="auto">
          <a:xfrm>
            <a:off x="1676400" y="6019801"/>
            <a:ext cx="4267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2400">
                <a:solidFill>
                  <a:schemeClr val="tx1"/>
                </a:solidFill>
                <a:latin typeface="Calibri" panose="020F0502020204030204" pitchFamily="34" charset="0"/>
              </a:defRPr>
            </a:lvl1pPr>
            <a:lvl2pPr marL="742950" indent="-285750">
              <a:spcBef>
                <a:spcPct val="20000"/>
              </a:spcBef>
              <a:buFont typeface="Wingdings" panose="05000000000000000000" pitchFamily="2" charset="2"/>
              <a:buChar char="§"/>
              <a:defRPr sz="2400">
                <a:solidFill>
                  <a:schemeClr val="tx1"/>
                </a:solidFill>
                <a:latin typeface="Calibri" panose="020F0502020204030204" pitchFamily="34" charset="0"/>
              </a:defRPr>
            </a:lvl2pPr>
            <a:lvl3pPr marL="1143000" indent="-228600">
              <a:spcBef>
                <a:spcPct val="20000"/>
              </a:spcBef>
              <a:buFont typeface="Wingdings" panose="05000000000000000000" pitchFamily="2" charset="2"/>
              <a:buChar char="§"/>
              <a:defRPr sz="2000">
                <a:solidFill>
                  <a:schemeClr val="tx1"/>
                </a:solidFill>
                <a:latin typeface="Calibri" panose="020F0502020204030204" pitchFamily="34" charset="0"/>
              </a:defRPr>
            </a:lvl3pPr>
            <a:lvl4pPr marL="1600200" indent="-228600">
              <a:spcBef>
                <a:spcPct val="20000"/>
              </a:spcBef>
              <a:buFont typeface="Wingdings" panose="05000000000000000000" pitchFamily="2" charset="2"/>
              <a:buChar char="§"/>
              <a:defRPr sz="2000">
                <a:solidFill>
                  <a:schemeClr val="tx1"/>
                </a:solidFill>
                <a:latin typeface="Calibri" panose="020F0502020204030204" pitchFamily="34" charset="0"/>
              </a:defRPr>
            </a:lvl4pPr>
            <a:lvl5pPr marL="2057400" indent="-228600">
              <a:spcBef>
                <a:spcPct val="20000"/>
              </a:spcBef>
              <a:buFont typeface="Wingdings" panose="05000000000000000000" pitchFamily="2" charset="2"/>
              <a:buChar char="§"/>
              <a:defRPr sz="16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9pPr>
          </a:lstStyle>
          <a:p>
            <a:pPr algn="ctr" eaLnBrk="1" hangingPunct="1">
              <a:spcBef>
                <a:spcPct val="0"/>
              </a:spcBef>
              <a:buFontTx/>
              <a:buNone/>
            </a:pPr>
            <a:r>
              <a:rPr lang="en-US" altLang="en-US" sz="2000" b="1" dirty="0" smtClean="0"/>
              <a:t> </a:t>
            </a:r>
            <a:r>
              <a:rPr lang="en-US" altLang="en-US" sz="2000" dirty="0"/>
              <a:t>Basic MOSFET current mirror.</a:t>
            </a:r>
          </a:p>
        </p:txBody>
      </p:sp>
    </p:spTree>
    <p:extLst>
      <p:ext uri="{BB962C8B-B14F-4D97-AF65-F5344CB8AC3E}">
        <p14:creationId xmlns:p14="http://schemas.microsoft.com/office/powerpoint/2010/main" val="1837140825"/>
      </p:ext>
    </p:extLst>
  </p:cSld>
  <p:clrMapOvr>
    <a:masterClrMapping/>
  </p:clrMapOvr>
  <p:transition>
    <p:fade/>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ChangeArrowheads="1"/>
          </p:cNvSpPr>
          <p:nvPr>
            <p:ph type="title"/>
          </p:nvPr>
        </p:nvSpPr>
        <p:spPr/>
        <p:txBody>
          <a:bodyPr/>
          <a:lstStyle/>
          <a:p>
            <a:pPr eaLnBrk="1" hangingPunct="1"/>
            <a:r>
              <a:rPr lang="en-US" altLang="en-US" sz="2400"/>
              <a:t>7.4.1. The Basic MOSFET Current Source</a:t>
            </a:r>
          </a:p>
        </p:txBody>
      </p:sp>
      <p:graphicFrame>
        <p:nvGraphicFramePr>
          <p:cNvPr id="53252" name="Object 4"/>
          <p:cNvGraphicFramePr>
            <a:graphicFrameLocks noGrp="1" noChangeAspect="1"/>
          </p:cNvGraphicFramePr>
          <p:nvPr>
            <p:ph idx="1"/>
            <p:extLst/>
          </p:nvPr>
        </p:nvGraphicFramePr>
        <p:xfrm>
          <a:off x="838200" y="2247363"/>
          <a:ext cx="4570412" cy="3506788"/>
        </p:xfrm>
        <a:graphic>
          <a:graphicData uri="http://schemas.openxmlformats.org/presentationml/2006/ole">
            <mc:AlternateContent xmlns:mc="http://schemas.openxmlformats.org/markup-compatibility/2006">
              <mc:Choice xmlns:v="urn:schemas-microsoft-com:vml" Requires="v">
                <p:oleObj spid="_x0000_s2058" name="Equation" r:id="rId3" imgW="1905000" imgH="1460500" progId="Equation.DSMT4">
                  <p:embed/>
                </p:oleObj>
              </mc:Choice>
              <mc:Fallback>
                <p:oleObj name="Equation" r:id="rId3" imgW="1905000" imgH="14605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247363"/>
                        <a:ext cx="4570412" cy="35067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 name="Picture 5" descr="se07F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6314" y="1942564"/>
            <a:ext cx="4127500" cy="381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2242044"/>
      </p:ext>
    </p:extLst>
  </p:cSld>
  <p:clrMapOvr>
    <a:masterClrMapping/>
  </p:clrMapOvr>
  <p:transition>
    <p:fade/>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pPr>
              <a:defRPr/>
            </a:pPr>
            <a:fld id="{F24278E9-DE59-4D5F-A457-06845FAC40D3}" type="slidenum">
              <a:rPr lang="en-US" altLang="en-US"/>
              <a:pPr>
                <a:defRPr/>
              </a:pPr>
              <a:t>106</a:t>
            </a:fld>
            <a:endParaRPr lang="en-US" altLang="en-US"/>
          </a:p>
        </p:txBody>
      </p:sp>
      <p:sp>
        <p:nvSpPr>
          <p:cNvPr id="55300" name="Rectangle 2"/>
          <p:cNvSpPr>
            <a:spLocks noGrp="1" noChangeArrowheads="1"/>
          </p:cNvSpPr>
          <p:nvPr>
            <p:ph type="title"/>
          </p:nvPr>
        </p:nvSpPr>
        <p:spPr>
          <a:xfrm>
            <a:off x="155620" y="70417"/>
            <a:ext cx="10515600" cy="895009"/>
          </a:xfrm>
          <a:solidFill>
            <a:srgbClr val="00FF00"/>
          </a:solidFill>
        </p:spPr>
        <p:txBody>
          <a:bodyPr/>
          <a:lstStyle/>
          <a:p>
            <a:pPr eaLnBrk="1" hangingPunct="1"/>
            <a:r>
              <a:rPr lang="en-US" altLang="en-US" dirty="0" smtClean="0">
                <a:latin typeface="Arial Black" panose="020B0A04020102020204" pitchFamily="34" charset="0"/>
              </a:rPr>
              <a:t>Bad MOS Current Mirror Example </a:t>
            </a:r>
          </a:p>
        </p:txBody>
      </p:sp>
      <p:sp>
        <p:nvSpPr>
          <p:cNvPr id="55301" name="Rectangle 3"/>
          <p:cNvSpPr>
            <a:spLocks noGrp="1" noChangeArrowheads="1"/>
          </p:cNvSpPr>
          <p:nvPr>
            <p:ph type="body" idx="1"/>
          </p:nvPr>
        </p:nvSpPr>
        <p:spPr>
          <a:xfrm>
            <a:off x="321971" y="5019901"/>
            <a:ext cx="11487955" cy="1600200"/>
          </a:xfrm>
        </p:spPr>
        <p:txBody>
          <a:bodyPr>
            <a:normAutofit fontScale="92500" lnSpcReduction="10000"/>
          </a:bodyPr>
          <a:lstStyle/>
          <a:p>
            <a:pPr eaLnBrk="1" hangingPunct="1">
              <a:lnSpc>
                <a:spcPct val="90000"/>
              </a:lnSpc>
            </a:pPr>
            <a:r>
              <a:rPr lang="en-US" altLang="en-US" dirty="0" smtClean="0"/>
              <a:t>This is not a current mirror since the relationship between V</a:t>
            </a:r>
            <a:r>
              <a:rPr lang="en-US" altLang="en-US" baseline="-25000" dirty="0" smtClean="0"/>
              <a:t>X</a:t>
            </a:r>
            <a:r>
              <a:rPr lang="en-US" altLang="en-US" dirty="0" smtClean="0"/>
              <a:t> and I</a:t>
            </a:r>
            <a:r>
              <a:rPr lang="en-US" altLang="en-US" baseline="-25000" dirty="0" smtClean="0"/>
              <a:t>REF </a:t>
            </a:r>
            <a:r>
              <a:rPr lang="en-US" altLang="en-US" dirty="0" smtClean="0"/>
              <a:t>is not clearly defined.</a:t>
            </a:r>
          </a:p>
          <a:p>
            <a:pPr eaLnBrk="1" hangingPunct="1">
              <a:lnSpc>
                <a:spcPct val="90000"/>
              </a:lnSpc>
            </a:pPr>
            <a:r>
              <a:rPr lang="en-US" altLang="en-US" dirty="0" smtClean="0"/>
              <a:t>The only way to clearly define V</a:t>
            </a:r>
            <a:r>
              <a:rPr lang="en-US" altLang="en-US" baseline="-25000" dirty="0" smtClean="0"/>
              <a:t>X </a:t>
            </a:r>
            <a:r>
              <a:rPr lang="en-US" altLang="en-US" dirty="0" smtClean="0"/>
              <a:t>with I</a:t>
            </a:r>
            <a:r>
              <a:rPr lang="en-US" altLang="en-US" baseline="-25000" dirty="0" smtClean="0"/>
              <a:t>REF </a:t>
            </a:r>
            <a:r>
              <a:rPr lang="en-US" altLang="en-US" dirty="0" smtClean="0"/>
              <a:t>is to use a diode-connected MOS since it provides square-law I-V relationship.  </a:t>
            </a:r>
          </a:p>
        </p:txBody>
      </p:sp>
      <p:pic>
        <p:nvPicPr>
          <p:cNvPr id="5530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1" y="1066800"/>
            <a:ext cx="4429125" cy="361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697293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pPr>
              <a:defRPr/>
            </a:pPr>
            <a:fld id="{8515A27C-BD41-4D4B-80F7-AA3CC62CD49B}" type="slidenum">
              <a:rPr lang="en-US" altLang="en-US"/>
              <a:pPr>
                <a:defRPr/>
              </a:pPr>
              <a:t>107</a:t>
            </a:fld>
            <a:endParaRPr lang="en-US" altLang="en-US"/>
          </a:p>
        </p:txBody>
      </p:sp>
      <p:sp>
        <p:nvSpPr>
          <p:cNvPr id="56324" name="Rectangle 2"/>
          <p:cNvSpPr>
            <a:spLocks noGrp="1" noChangeArrowheads="1"/>
          </p:cNvSpPr>
          <p:nvPr>
            <p:ph type="title"/>
          </p:nvPr>
        </p:nvSpPr>
        <p:spPr>
          <a:xfrm>
            <a:off x="129862" y="171205"/>
            <a:ext cx="7597462" cy="1026530"/>
          </a:xfrm>
          <a:solidFill>
            <a:srgbClr val="00FF00"/>
          </a:solidFill>
        </p:spPr>
        <p:txBody>
          <a:bodyPr>
            <a:normAutofit fontScale="90000"/>
          </a:bodyPr>
          <a:lstStyle/>
          <a:p>
            <a:pPr eaLnBrk="1" hangingPunct="1"/>
            <a:r>
              <a:rPr lang="en-US" altLang="en-US" dirty="0" smtClean="0">
                <a:latin typeface="Arial Black" panose="020B0A04020102020204" pitchFamily="34" charset="0"/>
              </a:rPr>
              <a:t>Example:  Current Scaling </a:t>
            </a:r>
          </a:p>
        </p:txBody>
      </p:sp>
      <p:sp>
        <p:nvSpPr>
          <p:cNvPr id="56325" name="Rectangle 3"/>
          <p:cNvSpPr>
            <a:spLocks noGrp="1" noChangeArrowheads="1"/>
          </p:cNvSpPr>
          <p:nvPr>
            <p:ph type="body" idx="1"/>
          </p:nvPr>
        </p:nvSpPr>
        <p:spPr>
          <a:xfrm>
            <a:off x="2209800" y="5562600"/>
            <a:ext cx="7772400" cy="762000"/>
          </a:xfrm>
        </p:spPr>
        <p:txBody>
          <a:bodyPr>
            <a:normAutofit fontScale="85000" lnSpcReduction="10000"/>
          </a:bodyPr>
          <a:lstStyle/>
          <a:p>
            <a:pPr eaLnBrk="1" hangingPunct="1"/>
            <a:r>
              <a:rPr lang="en-US" altLang="en-US" smtClean="0"/>
              <a:t>Similar to their bipolar counterpart, MOS current mirrors can also scale I</a:t>
            </a:r>
            <a:r>
              <a:rPr lang="en-US" altLang="en-US" baseline="-25000" smtClean="0"/>
              <a:t>REF </a:t>
            </a:r>
            <a:r>
              <a:rPr lang="en-US" altLang="en-US" smtClean="0"/>
              <a:t>up or down (I</a:t>
            </a:r>
            <a:r>
              <a:rPr lang="en-US" altLang="en-US" baseline="-25000" smtClean="0"/>
              <a:t>1 </a:t>
            </a:r>
            <a:r>
              <a:rPr lang="en-US" altLang="en-US" smtClean="0"/>
              <a:t>= 0.2mA, I</a:t>
            </a:r>
            <a:r>
              <a:rPr lang="en-US" altLang="en-US" baseline="-25000" smtClean="0"/>
              <a:t>2 </a:t>
            </a:r>
            <a:r>
              <a:rPr lang="en-US" altLang="en-US" smtClean="0"/>
              <a:t>= 0.5mA).</a:t>
            </a:r>
          </a:p>
        </p:txBody>
      </p:sp>
      <p:pic>
        <p:nvPicPr>
          <p:cNvPr id="5632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371600"/>
            <a:ext cx="8477250" cy="3900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29424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01494" y="-1"/>
            <a:ext cx="8979419" cy="6850683"/>
          </a:xfrm>
          <a:prstGeom prst="rect">
            <a:avLst/>
          </a:prstGeom>
        </p:spPr>
      </p:pic>
    </p:spTree>
    <p:extLst>
      <p:ext uri="{BB962C8B-B14F-4D97-AF65-F5344CB8AC3E}">
        <p14:creationId xmlns:p14="http://schemas.microsoft.com/office/powerpoint/2010/main" val="19944383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01494" y="0"/>
            <a:ext cx="8950391" cy="6828536"/>
          </a:xfrm>
          <a:prstGeom prst="rect">
            <a:avLst/>
          </a:prstGeom>
        </p:spPr>
      </p:pic>
    </p:spTree>
    <p:extLst>
      <p:ext uri="{BB962C8B-B14F-4D97-AF65-F5344CB8AC3E}">
        <p14:creationId xmlns:p14="http://schemas.microsoft.com/office/powerpoint/2010/main" val="18568221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49211" y="0"/>
            <a:ext cx="9463932" cy="6836583"/>
          </a:xfrm>
          <a:prstGeom prst="rect">
            <a:avLst/>
          </a:prstGeom>
        </p:spPr>
      </p:pic>
    </p:spTree>
    <p:extLst>
      <p:ext uri="{BB962C8B-B14F-4D97-AF65-F5344CB8AC3E}">
        <p14:creationId xmlns:p14="http://schemas.microsoft.com/office/powerpoint/2010/main" val="15126017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04730" y="0"/>
            <a:ext cx="8724641" cy="6800223"/>
          </a:xfrm>
          <a:prstGeom prst="rect">
            <a:avLst/>
          </a:prstGeom>
        </p:spPr>
      </p:pic>
    </p:spTree>
    <p:extLst>
      <p:ext uri="{BB962C8B-B14F-4D97-AF65-F5344CB8AC3E}">
        <p14:creationId xmlns:p14="http://schemas.microsoft.com/office/powerpoint/2010/main" val="11522228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68095" y="159658"/>
            <a:ext cx="8283297" cy="6560456"/>
          </a:xfrm>
          <a:prstGeom prst="rect">
            <a:avLst/>
          </a:prstGeom>
        </p:spPr>
      </p:pic>
    </p:spTree>
    <p:extLst>
      <p:ext uri="{BB962C8B-B14F-4D97-AF65-F5344CB8AC3E}">
        <p14:creationId xmlns:p14="http://schemas.microsoft.com/office/powerpoint/2010/main" val="42800773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17113" y="0"/>
            <a:ext cx="9757775" cy="6858000"/>
          </a:xfrm>
          <a:prstGeom prst="rect">
            <a:avLst/>
          </a:prstGeom>
        </p:spPr>
      </p:pic>
    </p:spTree>
    <p:extLst>
      <p:ext uri="{BB962C8B-B14F-4D97-AF65-F5344CB8AC3E}">
        <p14:creationId xmlns:p14="http://schemas.microsoft.com/office/powerpoint/2010/main" val="22724896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58111" y="0"/>
            <a:ext cx="8979260" cy="6785066"/>
          </a:xfrm>
          <a:prstGeom prst="rect">
            <a:avLst/>
          </a:prstGeom>
        </p:spPr>
      </p:pic>
    </p:spTree>
    <p:extLst>
      <p:ext uri="{BB962C8B-B14F-4D97-AF65-F5344CB8AC3E}">
        <p14:creationId xmlns:p14="http://schemas.microsoft.com/office/powerpoint/2010/main" val="41941779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75364" y="-1"/>
            <a:ext cx="8976522" cy="6808885"/>
          </a:xfrm>
          <a:prstGeom prst="rect">
            <a:avLst/>
          </a:prstGeom>
        </p:spPr>
      </p:pic>
    </p:spTree>
    <p:extLst>
      <p:ext uri="{BB962C8B-B14F-4D97-AF65-F5344CB8AC3E}">
        <p14:creationId xmlns:p14="http://schemas.microsoft.com/office/powerpoint/2010/main" val="25613273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96346" y="0"/>
            <a:ext cx="9799308" cy="6857999"/>
          </a:xfrm>
          <a:prstGeom prst="rect">
            <a:avLst/>
          </a:prstGeom>
        </p:spPr>
      </p:pic>
    </p:spTree>
    <p:extLst>
      <p:ext uri="{BB962C8B-B14F-4D97-AF65-F5344CB8AC3E}">
        <p14:creationId xmlns:p14="http://schemas.microsoft.com/office/powerpoint/2010/main" val="16009461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Review </a:t>
            </a:r>
            <a:r>
              <a:rPr lang="en-US" b="1" dirty="0" err="1" smtClean="0"/>
              <a:t>Cascoding</a:t>
            </a:r>
            <a:endParaRPr lang="en-US" b="1" dirty="0"/>
          </a:p>
        </p:txBody>
      </p:sp>
    </p:spTree>
    <p:extLst>
      <p:ext uri="{BB962C8B-B14F-4D97-AF65-F5344CB8AC3E}">
        <p14:creationId xmlns:p14="http://schemas.microsoft.com/office/powerpoint/2010/main" val="16518439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38514" y="1993221"/>
            <a:ext cx="9144000" cy="2387600"/>
          </a:xfrm>
        </p:spPr>
        <p:txBody>
          <a:bodyPr/>
          <a:lstStyle/>
          <a:p>
            <a:r>
              <a:rPr lang="en-US" dirty="0" smtClean="0">
                <a:latin typeface="Arial Black" panose="020B0A04020102020204" pitchFamily="34" charset="0"/>
              </a:rPr>
              <a:t>Back to Topic from text book</a:t>
            </a:r>
            <a:endParaRPr lang="en-US" dirty="0">
              <a:latin typeface="Arial Black" panose="020B0A04020102020204" pitchFamily="34" charset="0"/>
            </a:endParaRPr>
          </a:p>
        </p:txBody>
      </p:sp>
    </p:spTree>
    <p:extLst>
      <p:ext uri="{BB962C8B-B14F-4D97-AF65-F5344CB8AC3E}">
        <p14:creationId xmlns:p14="http://schemas.microsoft.com/office/powerpoint/2010/main" val="9818382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116983" y="133306"/>
            <a:ext cx="9091411" cy="750301"/>
          </a:xfrm>
          <a:solidFill>
            <a:schemeClr val="accent4">
              <a:lumMod val="40000"/>
              <a:lumOff val="60000"/>
            </a:schemeClr>
          </a:solidFill>
        </p:spPr>
        <p:txBody>
          <a:bodyPr/>
          <a:lstStyle/>
          <a:p>
            <a:pPr eaLnBrk="1" hangingPunct="1"/>
            <a:r>
              <a:rPr lang="en-US" altLang="en-US" sz="2400" b="1" dirty="0" smtClean="0"/>
              <a:t>What was the  </a:t>
            </a:r>
            <a:r>
              <a:rPr lang="en-US" altLang="en-US" sz="2400" b="1" dirty="0"/>
              <a:t>Effect of the Output Resistance of the Current-Source Load</a:t>
            </a:r>
          </a:p>
        </p:txBody>
      </p:sp>
      <p:pic>
        <p:nvPicPr>
          <p:cNvPr id="17412" name="Picture 5" descr="se07F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6256" y="953036"/>
            <a:ext cx="5035638" cy="5768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8"/>
          <p:cNvGrpSpPr/>
          <p:nvPr/>
        </p:nvGrpSpPr>
        <p:grpSpPr>
          <a:xfrm>
            <a:off x="146495" y="2964163"/>
            <a:ext cx="5048101" cy="2453875"/>
            <a:chOff x="146495" y="2964163"/>
            <a:chExt cx="5048101" cy="2453875"/>
          </a:xfrm>
        </p:grpSpPr>
        <p:pic>
          <p:nvPicPr>
            <p:cNvPr id="2" name="Picture 1"/>
            <p:cNvPicPr>
              <a:picLocks noChangeAspect="1"/>
            </p:cNvPicPr>
            <p:nvPr/>
          </p:nvPicPr>
          <p:blipFill>
            <a:blip r:embed="rId3"/>
            <a:stretch>
              <a:fillRect/>
            </a:stretch>
          </p:blipFill>
          <p:spPr>
            <a:xfrm>
              <a:off x="555051" y="4378472"/>
              <a:ext cx="4639545" cy="1039566"/>
            </a:xfrm>
            <a:prstGeom prst="rect">
              <a:avLst/>
            </a:prstGeom>
          </p:spPr>
        </p:pic>
        <p:pic>
          <p:nvPicPr>
            <p:cNvPr id="3" name="Picture 2"/>
            <p:cNvPicPr>
              <a:picLocks noChangeAspect="1"/>
            </p:cNvPicPr>
            <p:nvPr/>
          </p:nvPicPr>
          <p:blipFill>
            <a:blip r:embed="rId4"/>
            <a:stretch>
              <a:fillRect/>
            </a:stretch>
          </p:blipFill>
          <p:spPr>
            <a:xfrm>
              <a:off x="146495" y="2964163"/>
              <a:ext cx="2099103" cy="614750"/>
            </a:xfrm>
            <a:prstGeom prst="rect">
              <a:avLst/>
            </a:prstGeom>
          </p:spPr>
        </p:pic>
        <p:sp>
          <p:nvSpPr>
            <p:cNvPr id="4" name="Down Arrow 3"/>
            <p:cNvSpPr/>
            <p:nvPr/>
          </p:nvSpPr>
          <p:spPr>
            <a:xfrm>
              <a:off x="2245598" y="3271538"/>
              <a:ext cx="2099103" cy="11069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Gain Reduces to</a:t>
              </a:r>
              <a:endParaRPr lang="en-US" dirty="0"/>
            </a:p>
          </p:txBody>
        </p:sp>
      </p:grpSp>
      <mc:AlternateContent xmlns:mc="http://schemas.openxmlformats.org/markup-compatibility/2006" xmlns:a14="http://schemas.microsoft.com/office/drawing/2010/main">
        <mc:Choice Requires="a14">
          <p:sp>
            <p:nvSpPr>
              <p:cNvPr id="5" name="Rectangle 4"/>
              <p:cNvSpPr/>
              <p:nvPr/>
            </p:nvSpPr>
            <p:spPr>
              <a:xfrm>
                <a:off x="146495" y="1002491"/>
                <a:ext cx="6096000" cy="1477328"/>
              </a:xfrm>
              <a:prstGeom prst="rect">
                <a:avLst/>
              </a:prstGeom>
              <a:solidFill>
                <a:srgbClr val="00FF00"/>
              </a:solidFill>
            </p:spPr>
            <p:txBody>
              <a:bodyPr>
                <a:spAutoFit/>
              </a:bodyPr>
              <a:lstStyle/>
              <a:p>
                <a:r>
                  <a:rPr lang="en-US" b="1" dirty="0" smtClean="0">
                    <a:latin typeface="TimesNewRoman"/>
                  </a:rPr>
                  <a:t>The </a:t>
                </a:r>
                <a:r>
                  <a:rPr lang="en-US" b="1" dirty="0">
                    <a:latin typeface="TimesNewRoman"/>
                  </a:rPr>
                  <a:t>current-source load no longer has an infinite resistance; rather</a:t>
                </a:r>
                <a:r>
                  <a:rPr lang="en-US" b="1" dirty="0" smtClean="0">
                    <a:latin typeface="TimesNewRoman"/>
                  </a:rPr>
                  <a:t>,</a:t>
                </a:r>
              </a:p>
              <a:p>
                <a:endParaRPr lang="en-US" b="1" dirty="0" smtClean="0">
                  <a:latin typeface="TimesNewRoman"/>
                </a:endParaRPr>
              </a:p>
              <a:p>
                <a:r>
                  <a:rPr lang="en-US" b="1" dirty="0" smtClean="0">
                    <a:latin typeface="TimesNewRoman"/>
                  </a:rPr>
                  <a:t> </a:t>
                </a:r>
                <a:r>
                  <a:rPr lang="en-US" b="1" dirty="0">
                    <a:latin typeface="TimesNewRoman"/>
                  </a:rPr>
                  <a:t>it has a finite </a:t>
                </a:r>
                <a:r>
                  <a:rPr lang="en-US" b="1" dirty="0" smtClean="0">
                    <a:latin typeface="TimesNewRoman"/>
                  </a:rPr>
                  <a:t>output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𝒓</m:t>
                        </m:r>
                      </m:e>
                      <m:sub>
                        <m:r>
                          <a:rPr lang="en-US" b="1" i="1" smtClean="0">
                            <a:latin typeface="Cambria Math" panose="02040503050406030204" pitchFamily="18" charset="0"/>
                          </a:rPr>
                          <m:t>𝟎𝟐</m:t>
                        </m:r>
                      </m:sub>
                    </m:sSub>
                  </m:oMath>
                </a14:m>
                <a:r>
                  <a:rPr lang="en-US" b="1" dirty="0" smtClean="0">
                    <a:latin typeface="TimesNewRoman"/>
                  </a:rPr>
                  <a:t>  resistance </a:t>
                </a:r>
                <a:r>
                  <a:rPr lang="en-US" b="1" dirty="0">
                    <a:latin typeface="TimesNewRoman"/>
                  </a:rPr>
                  <a:t>This resistance will in effect appear in parallel </a:t>
                </a:r>
                <a:r>
                  <a:rPr lang="en-US" b="1" dirty="0" smtClean="0">
                    <a:latin typeface="TimesNewRoman"/>
                  </a:rPr>
                  <a:t>with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𝒓</m:t>
                        </m:r>
                      </m:e>
                      <m:sub>
                        <m:r>
                          <a:rPr lang="en-US" b="1" i="1" smtClean="0">
                            <a:latin typeface="Cambria Math" panose="02040503050406030204" pitchFamily="18" charset="0"/>
                          </a:rPr>
                          <m:t>𝟎𝟏</m:t>
                        </m:r>
                      </m:sub>
                    </m:sSub>
                  </m:oMath>
                </a14:m>
                <a:r>
                  <a:rPr lang="en-US" b="1" dirty="0" smtClean="0">
                    <a:latin typeface="TimesNewRoman"/>
                  </a:rPr>
                  <a:t> </a:t>
                </a:r>
                <a:r>
                  <a:rPr lang="en-US" b="1" dirty="0">
                    <a:latin typeface="TimesNewRoman"/>
                  </a:rPr>
                  <a:t>,</a:t>
                </a:r>
                <a:endParaRPr lang="en-US" b="1" dirty="0"/>
              </a:p>
            </p:txBody>
          </p:sp>
        </mc:Choice>
        <mc:Fallback xmlns="">
          <p:sp>
            <p:nvSpPr>
              <p:cNvPr id="5" name="Rectangle 4"/>
              <p:cNvSpPr>
                <a:spLocks noRot="1" noChangeAspect="1" noMove="1" noResize="1" noEditPoints="1" noAdjustHandles="1" noChangeArrowheads="1" noChangeShapeType="1" noTextEdit="1"/>
              </p:cNvSpPr>
              <p:nvPr/>
            </p:nvSpPr>
            <p:spPr>
              <a:xfrm>
                <a:off x="146495" y="1002491"/>
                <a:ext cx="6096000" cy="1477328"/>
              </a:xfrm>
              <a:prstGeom prst="rect">
                <a:avLst/>
              </a:prstGeom>
              <a:blipFill rotWithShape="0">
                <a:blip r:embed="rId5"/>
                <a:stretch>
                  <a:fillRect l="-800" t="-2058" b="-4938"/>
                </a:stretch>
              </a:blipFill>
            </p:spPr>
            <p:txBody>
              <a:bodyPr/>
              <a:lstStyle/>
              <a:p>
                <a:r>
                  <a:rPr lang="en-US">
                    <a:noFill/>
                  </a:rPr>
                  <a:t> </a:t>
                </a:r>
              </a:p>
            </p:txBody>
          </p:sp>
        </mc:Fallback>
      </mc:AlternateContent>
      <p:grpSp>
        <p:nvGrpSpPr>
          <p:cNvPr id="10" name="Group 9"/>
          <p:cNvGrpSpPr/>
          <p:nvPr/>
        </p:nvGrpSpPr>
        <p:grpSpPr>
          <a:xfrm>
            <a:off x="146495" y="5821827"/>
            <a:ext cx="6338912" cy="791539"/>
            <a:chOff x="146495" y="5821827"/>
            <a:chExt cx="6338912" cy="791539"/>
          </a:xfrm>
        </p:grpSpPr>
        <p:pic>
          <p:nvPicPr>
            <p:cNvPr id="6" name="Picture 5"/>
            <p:cNvPicPr>
              <a:picLocks noChangeAspect="1"/>
            </p:cNvPicPr>
            <p:nvPr/>
          </p:nvPicPr>
          <p:blipFill>
            <a:blip r:embed="rId6"/>
            <a:stretch>
              <a:fillRect/>
            </a:stretch>
          </p:blipFill>
          <p:spPr>
            <a:xfrm>
              <a:off x="4542872" y="5821827"/>
              <a:ext cx="1942535" cy="791539"/>
            </a:xfrm>
            <a:prstGeom prst="rect">
              <a:avLst/>
            </a:prstGeom>
          </p:spPr>
        </p:pic>
        <p:pic>
          <p:nvPicPr>
            <p:cNvPr id="7" name="Picture 6"/>
            <p:cNvPicPr>
              <a:picLocks noChangeAspect="1"/>
            </p:cNvPicPr>
            <p:nvPr/>
          </p:nvPicPr>
          <p:blipFill>
            <a:blip r:embed="rId7"/>
            <a:stretch>
              <a:fillRect/>
            </a:stretch>
          </p:blipFill>
          <p:spPr>
            <a:xfrm>
              <a:off x="1900646" y="6062641"/>
              <a:ext cx="1614122" cy="457596"/>
            </a:xfrm>
            <a:prstGeom prst="rect">
              <a:avLst/>
            </a:prstGeom>
          </p:spPr>
        </p:pic>
        <p:sp>
          <p:nvSpPr>
            <p:cNvPr id="8" name="TextBox 7"/>
            <p:cNvSpPr txBox="1"/>
            <p:nvPr/>
          </p:nvSpPr>
          <p:spPr>
            <a:xfrm>
              <a:off x="146495" y="6136438"/>
              <a:ext cx="1143302" cy="461665"/>
            </a:xfrm>
            <a:prstGeom prst="rect">
              <a:avLst/>
            </a:prstGeom>
            <a:noFill/>
          </p:spPr>
          <p:txBody>
            <a:bodyPr wrap="square" rtlCol="0">
              <a:spAutoFit/>
            </a:bodyPr>
            <a:lstStyle/>
            <a:p>
              <a:r>
                <a:rPr lang="en-US" sz="2400" b="1" dirty="0" smtClean="0"/>
                <a:t>And if</a:t>
              </a:r>
              <a:endParaRPr lang="en-US" sz="2400" b="1" dirty="0"/>
            </a:p>
          </p:txBody>
        </p:sp>
      </p:grpSp>
    </p:spTree>
    <p:extLst>
      <p:ext uri="{BB962C8B-B14F-4D97-AF65-F5344CB8AC3E}">
        <p14:creationId xmlns:p14="http://schemas.microsoft.com/office/powerpoint/2010/main" val="26995270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2125" y="1825625"/>
            <a:ext cx="11230376" cy="4124414"/>
          </a:xfrm>
          <a:solidFill>
            <a:srgbClr val="00FF00"/>
          </a:solidFill>
        </p:spPr>
        <p:txBody>
          <a:bodyPr>
            <a:noAutofit/>
          </a:bodyPr>
          <a:lstStyle/>
          <a:p>
            <a:pPr marL="0" indent="0">
              <a:buNone/>
            </a:pPr>
            <a:r>
              <a:rPr lang="en-US" sz="4800" b="1" dirty="0" smtClean="0"/>
              <a:t>Problem : </a:t>
            </a:r>
          </a:p>
          <a:p>
            <a:pPr marL="0" indent="0">
              <a:buNone/>
            </a:pPr>
            <a:endParaRPr lang="en-US" sz="4800" b="1" dirty="0"/>
          </a:p>
          <a:p>
            <a:pPr marL="0" indent="0">
              <a:buNone/>
            </a:pPr>
            <a:r>
              <a:rPr lang="en-US" sz="4800" b="1" dirty="0" smtClean="0"/>
              <a:t>The practical </a:t>
            </a:r>
            <a:r>
              <a:rPr lang="en-US" sz="4800" b="1" dirty="0" smtClean="0">
                <a:solidFill>
                  <a:srgbClr val="FF0000"/>
                </a:solidFill>
              </a:rPr>
              <a:t>(non-ideal) </a:t>
            </a:r>
            <a:r>
              <a:rPr lang="en-US" sz="4800" b="1" dirty="0" smtClean="0"/>
              <a:t>constant-current source </a:t>
            </a:r>
            <a:r>
              <a:rPr lang="en-US" sz="4800" b="1" dirty="0" smtClean="0">
                <a:solidFill>
                  <a:srgbClr val="FF0000"/>
                </a:solidFill>
              </a:rPr>
              <a:t>(active-load) </a:t>
            </a:r>
            <a:r>
              <a:rPr lang="en-US" sz="4800" b="1" dirty="0" smtClean="0"/>
              <a:t>has reduce the intrinsic gain of my basic gain cell </a:t>
            </a:r>
            <a:r>
              <a:rPr lang="en-US" sz="4800" b="1" dirty="0" smtClean="0">
                <a:solidFill>
                  <a:srgbClr val="FF0000"/>
                </a:solidFill>
              </a:rPr>
              <a:t>(CS or CE)</a:t>
            </a:r>
            <a:endParaRPr lang="en-US" sz="4800" b="1" dirty="0">
              <a:solidFill>
                <a:srgbClr val="FF0000"/>
              </a:solidFill>
            </a:endParaRPr>
          </a:p>
        </p:txBody>
      </p:sp>
    </p:spTree>
    <p:extLst>
      <p:ext uri="{BB962C8B-B14F-4D97-AF65-F5344CB8AC3E}">
        <p14:creationId xmlns:p14="http://schemas.microsoft.com/office/powerpoint/2010/main" val="8890466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xfrm>
            <a:off x="0" y="136526"/>
            <a:ext cx="8371268" cy="764995"/>
          </a:xfrm>
          <a:solidFill>
            <a:srgbClr val="00FF00"/>
          </a:solidFill>
        </p:spPr>
        <p:txBody>
          <a:bodyPr/>
          <a:lstStyle/>
          <a:p>
            <a:pPr eaLnBrk="1" hangingPunct="1"/>
            <a:r>
              <a:rPr lang="en-US" altLang="en-US" b="1" dirty="0" smtClean="0"/>
              <a:t>Increasing the Gain of the Basic Cell</a:t>
            </a:r>
          </a:p>
        </p:txBody>
      </p:sp>
      <mc:AlternateContent xmlns:mc="http://schemas.openxmlformats.org/markup-compatibility/2006" xmlns:a14="http://schemas.microsoft.com/office/drawing/2010/main">
        <mc:Choice Requires="a14">
          <p:sp>
            <p:nvSpPr>
              <p:cNvPr id="18436" name="Rectangle 3"/>
              <p:cNvSpPr>
                <a:spLocks noGrp="1" noChangeArrowheads="1"/>
              </p:cNvSpPr>
              <p:nvPr>
                <p:ph type="body" idx="1"/>
              </p:nvPr>
            </p:nvSpPr>
            <p:spPr>
              <a:xfrm>
                <a:off x="66540" y="1197735"/>
                <a:ext cx="4419600" cy="5545965"/>
              </a:xfrm>
              <a:solidFill>
                <a:schemeClr val="bg1"/>
              </a:solidFill>
            </p:spPr>
            <p:txBody>
              <a:bodyPr/>
              <a:lstStyle/>
              <a:p>
                <a:pPr eaLnBrk="1" hangingPunct="1"/>
                <a:r>
                  <a:rPr lang="en-US" altLang="en-US" b="1" dirty="0" smtClean="0">
                    <a:solidFill>
                      <a:srgbClr val="FF0000"/>
                    </a:solidFill>
                  </a:rPr>
                  <a:t>Q:</a:t>
                </a:r>
                <a:r>
                  <a:rPr lang="en-US" altLang="en-US" dirty="0" smtClean="0"/>
                  <a:t> How can we </a:t>
                </a:r>
                <a:r>
                  <a:rPr lang="en-US" altLang="en-US" dirty="0" smtClean="0">
                    <a:solidFill>
                      <a:srgbClr val="FF0000"/>
                    </a:solidFill>
                  </a:rPr>
                  <a:t>increase the voltage gain</a:t>
                </a:r>
                <a:r>
                  <a:rPr lang="en-US" altLang="en-US" dirty="0" smtClean="0"/>
                  <a:t> obtained from basic gain cell?</a:t>
                </a:r>
              </a:p>
              <a:p>
                <a:pPr eaLnBrk="1" hangingPunct="1"/>
                <a:endParaRPr lang="en-US" altLang="en-US" dirty="0" smtClean="0"/>
              </a:p>
              <a:p>
                <a:pPr lvl="1" eaLnBrk="1" hangingPunct="1"/>
                <a:r>
                  <a:rPr lang="en-US" altLang="en-US" b="1" dirty="0" smtClean="0">
                    <a:solidFill>
                      <a:srgbClr val="008000"/>
                    </a:solidFill>
                  </a:rPr>
                  <a:t>a: </a:t>
                </a:r>
                <a:r>
                  <a:rPr lang="en-US" altLang="en-US" dirty="0" smtClean="0"/>
                  <a:t>Find a way to raise the level of </a:t>
                </a:r>
                <a:r>
                  <a:rPr lang="en-US" altLang="en-US" dirty="0" smtClean="0">
                    <a:solidFill>
                      <a:srgbClr val="FF0000"/>
                    </a:solidFill>
                  </a:rPr>
                  <a:t>output resistance.</a:t>
                </a:r>
              </a:p>
              <a:p>
                <a:pPr lvl="1" eaLnBrk="1" hangingPunct="1"/>
                <a:endParaRPr lang="en-US" altLang="en-US" dirty="0" smtClean="0">
                  <a:solidFill>
                    <a:srgbClr val="FF0000"/>
                  </a:solidFill>
                </a:endParaRPr>
              </a:p>
              <a:p>
                <a:pPr lvl="1" eaLnBrk="1" hangingPunct="1"/>
                <a:r>
                  <a:rPr lang="en-US" altLang="en-US" b="1" dirty="0" smtClean="0">
                    <a:solidFill>
                      <a:srgbClr val="008000"/>
                    </a:solidFill>
                  </a:rPr>
                  <a:t>b:</a:t>
                </a:r>
                <a:r>
                  <a:rPr lang="en-US" altLang="en-US" dirty="0" smtClean="0"/>
                  <a:t> Seek a circuit that passes the </a:t>
                </a:r>
                <a:r>
                  <a:rPr lang="en-US" altLang="en-US" dirty="0" smtClean="0">
                    <a:solidFill>
                      <a:srgbClr val="FF0000"/>
                    </a:solidFill>
                  </a:rPr>
                  <a:t>current</a:t>
                </a:r>
                <a:r>
                  <a:rPr lang="en-US" altLang="en-US" i="1" dirty="0" smtClean="0">
                    <a:solidFill>
                      <a:srgbClr val="FF0000"/>
                    </a:solidFill>
                  </a:rPr>
                  <a:t> </a:t>
                </a:r>
                <a:r>
                  <a:rPr lang="en-US" altLang="en-US" i="1" dirty="0" err="1" smtClean="0">
                    <a:solidFill>
                      <a:srgbClr val="FF0000"/>
                    </a:solidFill>
                  </a:rPr>
                  <a:t>g</a:t>
                </a:r>
                <a:r>
                  <a:rPr lang="en-US" altLang="en-US" i="1" baseline="-25000" dirty="0" err="1" smtClean="0">
                    <a:solidFill>
                      <a:srgbClr val="FF0000"/>
                    </a:solidFill>
                  </a:rPr>
                  <a:t>m</a:t>
                </a:r>
                <a:r>
                  <a:rPr lang="en-US" altLang="en-US" i="1" dirty="0" err="1" smtClean="0">
                    <a:solidFill>
                      <a:srgbClr val="FF0000"/>
                    </a:solidFill>
                  </a:rPr>
                  <a:t>v</a:t>
                </a:r>
                <a:r>
                  <a:rPr lang="en-US" altLang="en-US" i="1" baseline="-25000" dirty="0" err="1" smtClean="0">
                    <a:solidFill>
                      <a:srgbClr val="FF0000"/>
                    </a:solidFill>
                  </a:rPr>
                  <a:t>i</a:t>
                </a:r>
                <a:r>
                  <a:rPr lang="en-US" altLang="en-US" dirty="0" smtClean="0"/>
                  <a:t> provided by the amplifying transistor </a:t>
                </a:r>
                <a14:m>
                  <m:oMath xmlns:m="http://schemas.openxmlformats.org/officeDocument/2006/math">
                    <m:sSub>
                      <m:sSubPr>
                        <m:ctrlPr>
                          <a:rPr lang="en-US" altLang="en-US" i="1" smtClean="0">
                            <a:latin typeface="Cambria Math" panose="02040503050406030204" pitchFamily="18" charset="0"/>
                          </a:rPr>
                        </m:ctrlPr>
                      </m:sSubPr>
                      <m:e>
                        <m:r>
                          <a:rPr lang="en-US" altLang="en-US" b="0" i="1" smtClean="0">
                            <a:latin typeface="Cambria Math" panose="02040503050406030204" pitchFamily="18" charset="0"/>
                          </a:rPr>
                          <m:t>𝑄</m:t>
                        </m:r>
                      </m:e>
                      <m:sub>
                        <m:r>
                          <a:rPr lang="en-US" altLang="en-US" b="0" i="1" smtClean="0">
                            <a:latin typeface="Cambria Math" panose="02040503050406030204" pitchFamily="18" charset="0"/>
                          </a:rPr>
                          <m:t>1</m:t>
                        </m:r>
                      </m:sub>
                    </m:sSub>
                  </m:oMath>
                </a14:m>
                <a:r>
                  <a:rPr lang="en-US" altLang="en-US" dirty="0" smtClean="0"/>
                  <a:t> right through.</a:t>
                </a:r>
              </a:p>
              <a:p>
                <a:pPr lvl="2" eaLnBrk="1" hangingPunct="1"/>
                <a:r>
                  <a:rPr lang="en-US" altLang="en-US" dirty="0" smtClean="0"/>
                  <a:t>But increases the resistance from </a:t>
                </a:r>
                <a:r>
                  <a:rPr lang="en-US" altLang="en-US" i="1" dirty="0" err="1" smtClean="0"/>
                  <a:t>r</a:t>
                </a:r>
                <a:r>
                  <a:rPr lang="en-US" altLang="en-US" i="1" baseline="-25000" dirty="0" err="1" smtClean="0"/>
                  <a:t>o</a:t>
                </a:r>
                <a:r>
                  <a:rPr lang="en-US" altLang="en-US" dirty="0" smtClean="0"/>
                  <a:t> to a much larger value.</a:t>
                </a:r>
              </a:p>
            </p:txBody>
          </p:sp>
        </mc:Choice>
        <mc:Fallback xmlns="">
          <p:sp>
            <p:nvSpPr>
              <p:cNvPr id="18436" name="Rectangle 3"/>
              <p:cNvSpPr>
                <a:spLocks noGrp="1" noRot="1" noChangeAspect="1" noMove="1" noResize="1" noEditPoints="1" noAdjustHandles="1" noChangeArrowheads="1" noChangeShapeType="1" noTextEdit="1"/>
              </p:cNvSpPr>
              <p:nvPr>
                <p:ph type="body" idx="1"/>
              </p:nvPr>
            </p:nvSpPr>
            <p:spPr>
              <a:xfrm>
                <a:off x="66540" y="1197735"/>
                <a:ext cx="4419600" cy="5545965"/>
              </a:xfrm>
              <a:blipFill rotWithShape="0">
                <a:blip r:embed="rId2"/>
                <a:stretch>
                  <a:fillRect l="-2483" t="-1758" r="-2345"/>
                </a:stretch>
              </a:blipFill>
            </p:spPr>
            <p:txBody>
              <a:bodyPr/>
              <a:lstStyle/>
              <a:p>
                <a:r>
                  <a:rPr lang="en-US">
                    <a:noFill/>
                  </a:rPr>
                  <a:t> </a:t>
                </a:r>
              </a:p>
            </p:txBody>
          </p:sp>
        </mc:Fallback>
      </mc:AlternateContent>
      <p:pic>
        <p:nvPicPr>
          <p:cNvPr id="18437" name="Picture 5" descr="se07F05"/>
          <p:cNvPicPr>
            <a:picLocks noChangeAspect="1" noChangeArrowheads="1"/>
          </p:cNvPicPr>
          <p:nvPr/>
        </p:nvPicPr>
        <p:blipFill rotWithShape="1">
          <a:blip r:embed="rId3">
            <a:extLst>
              <a:ext uri="{28A0092B-C50C-407E-A947-70E740481C1C}">
                <a14:useLocalDpi xmlns:a14="http://schemas.microsoft.com/office/drawing/2010/main" val="0"/>
              </a:ext>
            </a:extLst>
          </a:blip>
          <a:srcRect b="66197"/>
          <a:stretch/>
        </p:blipFill>
        <p:spPr bwMode="auto">
          <a:xfrm>
            <a:off x="7688688" y="1030310"/>
            <a:ext cx="4330700" cy="1493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se07F05"/>
          <p:cNvPicPr>
            <a:picLocks noChangeAspect="1" noChangeArrowheads="1"/>
          </p:cNvPicPr>
          <p:nvPr/>
        </p:nvPicPr>
        <p:blipFill rotWithShape="1">
          <a:blip r:embed="rId3">
            <a:extLst>
              <a:ext uri="{28A0092B-C50C-407E-A947-70E740481C1C}">
                <a14:useLocalDpi xmlns:a14="http://schemas.microsoft.com/office/drawing/2010/main" val="0"/>
              </a:ext>
            </a:extLst>
          </a:blip>
          <a:srcRect t="41234" b="1360"/>
          <a:stretch/>
        </p:blipFill>
        <p:spPr bwMode="auto">
          <a:xfrm>
            <a:off x="7850504" y="3953814"/>
            <a:ext cx="4330700" cy="253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ular Callout 1"/>
          <p:cNvSpPr/>
          <p:nvPr/>
        </p:nvSpPr>
        <p:spPr>
          <a:xfrm>
            <a:off x="4881093" y="1378039"/>
            <a:ext cx="2150772" cy="3309871"/>
          </a:xfrm>
          <a:prstGeom prst="wedgeRectCallout">
            <a:avLst>
              <a:gd name="adj1" fmla="val 101123"/>
              <a:gd name="adj2" fmla="val 535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a:t>To increase the voltage gain realized in the basic gain </a:t>
            </a:r>
            <a:r>
              <a:rPr lang="en-US" altLang="en-US" sz="2000" b="1" dirty="0" smtClean="0"/>
              <a:t>cell, </a:t>
            </a:r>
            <a:r>
              <a:rPr lang="en-US" altLang="en-US" sz="2000" b="1" dirty="0"/>
              <a:t>shown as a black box </a:t>
            </a:r>
            <a:r>
              <a:rPr lang="en-US" altLang="en-US" sz="2000" b="1" dirty="0" smtClean="0"/>
              <a:t> </a:t>
            </a:r>
            <a:r>
              <a:rPr lang="en-US" altLang="en-US" sz="2000" b="1" dirty="0"/>
              <a:t>is connected between </a:t>
            </a:r>
            <a:r>
              <a:rPr lang="en-US" altLang="en-US" sz="2000" b="1" i="1" dirty="0"/>
              <a:t>d</a:t>
            </a:r>
            <a:r>
              <a:rPr lang="en-US" altLang="en-US" sz="2000" b="1" baseline="-25000" dirty="0"/>
              <a:t>1</a:t>
            </a:r>
            <a:r>
              <a:rPr lang="en-US" altLang="en-US" sz="2000" b="1" dirty="0"/>
              <a:t> and the load</a:t>
            </a:r>
            <a:endParaRPr lang="en-US" sz="2000" b="1" dirty="0"/>
          </a:p>
        </p:txBody>
      </p:sp>
      <p:pic>
        <p:nvPicPr>
          <p:cNvPr id="9" name="Picture 5" descr="se07F03"/>
          <p:cNvPicPr>
            <a:picLocks noChangeAspect="1" noChangeArrowheads="1"/>
          </p:cNvPicPr>
          <p:nvPr/>
        </p:nvPicPr>
        <p:blipFill rotWithShape="1">
          <a:blip r:embed="rId4">
            <a:extLst>
              <a:ext uri="{28A0092B-C50C-407E-A947-70E740481C1C}">
                <a14:useLocalDpi xmlns:a14="http://schemas.microsoft.com/office/drawing/2010/main" val="0"/>
              </a:ext>
            </a:extLst>
          </a:blip>
          <a:srcRect l="61893" b="75441"/>
          <a:stretch/>
        </p:blipFill>
        <p:spPr bwMode="auto">
          <a:xfrm>
            <a:off x="8096906" y="2554040"/>
            <a:ext cx="1918948" cy="1416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8527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a:xfrm>
            <a:off x="0" y="0"/>
            <a:ext cx="12191999" cy="935641"/>
          </a:xfrm>
          <a:solidFill>
            <a:schemeClr val="accent4">
              <a:lumMod val="40000"/>
              <a:lumOff val="60000"/>
            </a:schemeClr>
          </a:solidFill>
        </p:spPr>
        <p:txBody>
          <a:bodyPr/>
          <a:lstStyle/>
          <a:p>
            <a:pPr eaLnBrk="1" hangingPunct="1"/>
            <a:r>
              <a:rPr lang="en-US" altLang="en-US" b="1" dirty="0" smtClean="0"/>
              <a:t>Increasing the Gain of the Basic Cell</a:t>
            </a:r>
          </a:p>
        </p:txBody>
      </p:sp>
      <p:sp>
        <p:nvSpPr>
          <p:cNvPr id="19460" name="Rectangle 3"/>
          <p:cNvSpPr>
            <a:spLocks noGrp="1" noChangeArrowheads="1"/>
          </p:cNvSpPr>
          <p:nvPr>
            <p:ph type="body" idx="1"/>
          </p:nvPr>
        </p:nvSpPr>
        <p:spPr>
          <a:xfrm>
            <a:off x="838200" y="1429555"/>
            <a:ext cx="10515600" cy="4747408"/>
          </a:xfrm>
        </p:spPr>
        <p:txBody>
          <a:bodyPr/>
          <a:lstStyle/>
          <a:p>
            <a:pPr eaLnBrk="1" hangingPunct="1"/>
            <a:r>
              <a:rPr lang="en-US" altLang="en-US" dirty="0"/>
              <a:t>The black box of Figure </a:t>
            </a:r>
            <a:r>
              <a:rPr lang="en-US" altLang="en-US" dirty="0" smtClean="0"/>
              <a:t>is actually a </a:t>
            </a:r>
            <a:r>
              <a:rPr lang="en-US" altLang="en-US" b="1" dirty="0">
                <a:solidFill>
                  <a:srgbClr val="3333FF"/>
                </a:solidFill>
              </a:rPr>
              <a:t>current </a:t>
            </a:r>
            <a:r>
              <a:rPr lang="en-US" altLang="en-US" b="1" dirty="0" smtClean="0">
                <a:solidFill>
                  <a:srgbClr val="3333FF"/>
                </a:solidFill>
              </a:rPr>
              <a:t>buffer</a:t>
            </a:r>
          </a:p>
          <a:p>
            <a:pPr eaLnBrk="1" hangingPunct="1"/>
            <a:endParaRPr lang="en-US" altLang="en-US" dirty="0"/>
          </a:p>
          <a:p>
            <a:pPr eaLnBrk="1" hangingPunct="1"/>
            <a:r>
              <a:rPr lang="en-US" altLang="en-US" dirty="0"/>
              <a:t>Two important </a:t>
            </a:r>
            <a:r>
              <a:rPr lang="en-US" altLang="en-US" dirty="0" smtClean="0"/>
              <a:t>comments:</a:t>
            </a:r>
            <a:endParaRPr lang="en-US" altLang="en-US" dirty="0"/>
          </a:p>
          <a:p>
            <a:pPr lvl="1" eaLnBrk="1" hangingPunct="1"/>
            <a:r>
              <a:rPr lang="en-US" altLang="en-US" sz="2800" dirty="0"/>
              <a:t>It is </a:t>
            </a:r>
            <a:r>
              <a:rPr lang="en-US" altLang="en-US" sz="2800" dirty="0">
                <a:solidFill>
                  <a:srgbClr val="FF0000"/>
                </a:solidFill>
              </a:rPr>
              <a:t>not sufficient to raise output resistance</a:t>
            </a:r>
            <a:r>
              <a:rPr lang="en-US" altLang="en-US" sz="2800" dirty="0"/>
              <a:t> of amplifying transistor only</a:t>
            </a:r>
            <a:r>
              <a:rPr lang="en-US" altLang="en-US" sz="2800" dirty="0" smtClean="0"/>
              <a:t>. We will have to raise the output resistance of the active load as well</a:t>
            </a:r>
            <a:endParaRPr lang="en-US" altLang="en-US" sz="2800" dirty="0"/>
          </a:p>
          <a:p>
            <a:pPr lvl="1" eaLnBrk="1" hangingPunct="1"/>
            <a:r>
              <a:rPr lang="en-US" altLang="en-US" sz="2800" dirty="0">
                <a:solidFill>
                  <a:srgbClr val="FF0000"/>
                </a:solidFill>
              </a:rPr>
              <a:t>Placing CG (or a CB) circuit on top</a:t>
            </a:r>
            <a:r>
              <a:rPr lang="en-US" altLang="en-US" sz="2800" dirty="0"/>
              <a:t> of the CS (or CE) amplifying transistor to implement the current-buffering action is called </a:t>
            </a:r>
            <a:r>
              <a:rPr lang="en-US" altLang="en-US" sz="2800" b="1" dirty="0" err="1" smtClean="0">
                <a:solidFill>
                  <a:srgbClr val="3333FF"/>
                </a:solidFill>
              </a:rPr>
              <a:t>cascoding</a:t>
            </a:r>
            <a:r>
              <a:rPr lang="en-US" altLang="en-US" sz="2800" dirty="0">
                <a:solidFill>
                  <a:srgbClr val="3333FF"/>
                </a:solidFill>
              </a:rPr>
              <a:t>.</a:t>
            </a:r>
          </a:p>
          <a:p>
            <a:pPr lvl="1" eaLnBrk="1" hangingPunct="1"/>
            <a:endParaRPr lang="en-US" altLang="en-US" sz="2800" dirty="0">
              <a:solidFill>
                <a:srgbClr val="3333FF"/>
              </a:solidFill>
            </a:endParaRPr>
          </a:p>
        </p:txBody>
      </p:sp>
    </p:spTree>
    <p:extLst>
      <p:ext uri="{BB962C8B-B14F-4D97-AF65-F5344CB8AC3E}">
        <p14:creationId xmlns:p14="http://schemas.microsoft.com/office/powerpoint/2010/main" val="3678644427"/>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168499" y="146185"/>
            <a:ext cx="5343659" cy="884126"/>
          </a:xfrm>
          <a:solidFill>
            <a:schemeClr val="accent4">
              <a:lumMod val="40000"/>
              <a:lumOff val="60000"/>
            </a:schemeClr>
          </a:solidFill>
        </p:spPr>
        <p:txBody>
          <a:bodyPr/>
          <a:lstStyle/>
          <a:p>
            <a:pPr eaLnBrk="1" hangingPunct="1"/>
            <a:r>
              <a:rPr lang="en-US" altLang="en-US" b="1" dirty="0" smtClean="0"/>
              <a:t>The </a:t>
            </a:r>
            <a:r>
              <a:rPr lang="en-US" altLang="en-US" b="1" dirty="0" err="1" smtClean="0"/>
              <a:t>Cascode</a:t>
            </a:r>
            <a:r>
              <a:rPr lang="en-US" altLang="en-US" b="1" dirty="0" smtClean="0"/>
              <a:t> Amplifier</a:t>
            </a:r>
          </a:p>
        </p:txBody>
      </p:sp>
      <p:sp>
        <p:nvSpPr>
          <p:cNvPr id="2" name="Rectangle 1"/>
          <p:cNvSpPr/>
          <p:nvPr/>
        </p:nvSpPr>
        <p:spPr>
          <a:xfrm>
            <a:off x="142742" y="1189991"/>
            <a:ext cx="11899005" cy="1200329"/>
          </a:xfrm>
          <a:prstGeom prst="rect">
            <a:avLst/>
          </a:prstGeom>
        </p:spPr>
        <p:txBody>
          <a:bodyPr wrap="square">
            <a:spAutoFit/>
          </a:bodyPr>
          <a:lstStyle/>
          <a:p>
            <a:r>
              <a:rPr lang="en-US" sz="2400" dirty="0" err="1">
                <a:latin typeface="TimesNewRoman"/>
              </a:rPr>
              <a:t>Cascoding</a:t>
            </a:r>
            <a:r>
              <a:rPr lang="en-US" sz="2400" dirty="0">
                <a:latin typeface="TimesNewRoman"/>
              </a:rPr>
              <a:t> refers to the use of a transistor connected in the common-gate (or the </a:t>
            </a:r>
            <a:r>
              <a:rPr lang="en-US" sz="2400" dirty="0" smtClean="0">
                <a:latin typeface="TimesNewRoman"/>
              </a:rPr>
              <a:t>common-base) configuration </a:t>
            </a:r>
            <a:r>
              <a:rPr lang="en-US" sz="2400" dirty="0">
                <a:latin typeface="TimesNewRoman"/>
              </a:rPr>
              <a:t>to provide </a:t>
            </a:r>
            <a:r>
              <a:rPr lang="en-US" sz="2400" b="1" dirty="0">
                <a:latin typeface="TimesNewRoman,Bold"/>
              </a:rPr>
              <a:t>current buffering </a:t>
            </a:r>
            <a:r>
              <a:rPr lang="en-US" sz="2400" dirty="0">
                <a:latin typeface="TimesNewRoman"/>
              </a:rPr>
              <a:t>for the output of a common-source (or </a:t>
            </a:r>
            <a:r>
              <a:rPr lang="en-US" sz="2400" dirty="0" smtClean="0">
                <a:latin typeface="TimesNewRoman"/>
              </a:rPr>
              <a:t>a common-emitter</a:t>
            </a:r>
            <a:r>
              <a:rPr lang="en-US" sz="2400" dirty="0">
                <a:latin typeface="TimesNewRoman"/>
              </a:rPr>
              <a:t>) amplifying transistor</a:t>
            </a:r>
            <a:endParaRPr lang="en-US" sz="2400" dirty="0"/>
          </a:p>
        </p:txBody>
      </p:sp>
      <p:pic>
        <p:nvPicPr>
          <p:cNvPr id="7" name="Picture 5" descr="se07F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1147" y="2550000"/>
            <a:ext cx="8610600" cy="398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0" y="4826675"/>
            <a:ext cx="3328116" cy="2031325"/>
          </a:xfrm>
          <a:prstGeom prst="rect">
            <a:avLst/>
          </a:prstGeom>
          <a:solidFill>
            <a:srgbClr val="FFFF00"/>
          </a:solidFill>
        </p:spPr>
        <p:txBody>
          <a:bodyPr wrap="square">
            <a:spAutoFit/>
          </a:bodyPr>
          <a:lstStyle/>
          <a:p>
            <a:r>
              <a:rPr lang="en-US" b="1" dirty="0">
                <a:latin typeface="TimesNewRoman"/>
              </a:rPr>
              <a:t>Thus, the </a:t>
            </a:r>
            <a:r>
              <a:rPr lang="en-US" b="1" dirty="0" err="1">
                <a:latin typeface="TimesNewRoman"/>
              </a:rPr>
              <a:t>cascode</a:t>
            </a:r>
            <a:r>
              <a:rPr lang="en-US" b="1" dirty="0">
                <a:latin typeface="TimesNewRoman"/>
              </a:rPr>
              <a:t> transistor passes the current </a:t>
            </a:r>
            <a:r>
              <a:rPr lang="en-US" b="1" dirty="0" smtClean="0">
                <a:latin typeface="TimesNewRoman"/>
              </a:rPr>
              <a:t>to the </a:t>
            </a:r>
            <a:r>
              <a:rPr lang="en-US" b="1" dirty="0">
                <a:latin typeface="TimesNewRoman"/>
              </a:rPr>
              <a:t>output node while raising the resistance level by a factor </a:t>
            </a:r>
            <a:r>
              <a:rPr lang="en-US" b="1" i="1" dirty="0">
                <a:latin typeface="TimesNewRoman,Italic"/>
              </a:rPr>
              <a:t>K</a:t>
            </a:r>
            <a:r>
              <a:rPr lang="en-US" b="1" dirty="0">
                <a:latin typeface="TimesNewRoman"/>
              </a:rPr>
              <a:t>. We will derive an expression</a:t>
            </a:r>
          </a:p>
          <a:p>
            <a:r>
              <a:rPr lang="en-US" b="1" dirty="0">
                <a:latin typeface="TimesNewRoman"/>
              </a:rPr>
              <a:t>for </a:t>
            </a:r>
            <a:r>
              <a:rPr lang="en-US" b="1" i="1" dirty="0">
                <a:latin typeface="TimesNewRoman,Italic"/>
              </a:rPr>
              <a:t>K</a:t>
            </a:r>
            <a:r>
              <a:rPr lang="en-US" b="1" dirty="0">
                <a:latin typeface="TimesNewRoman"/>
              </a:rPr>
              <a:t>.</a:t>
            </a:r>
            <a:endParaRPr lang="en-US" b="1" dirty="0"/>
          </a:p>
        </p:txBody>
      </p:sp>
      <p:sp>
        <p:nvSpPr>
          <p:cNvPr id="3" name="Rectangular Callout 2"/>
          <p:cNvSpPr/>
          <p:nvPr/>
        </p:nvSpPr>
        <p:spPr>
          <a:xfrm>
            <a:off x="0" y="2390320"/>
            <a:ext cx="3065172" cy="2336226"/>
          </a:xfrm>
          <a:prstGeom prst="wedgeRectCallout">
            <a:avLst>
              <a:gd name="adj1" fmla="val 61520"/>
              <a:gd name="adj2" fmla="val 15642"/>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r>
              <a:rPr lang="en-US" altLang="en-US" sz="2000" b="1" dirty="0">
                <a:solidFill>
                  <a:schemeClr val="tx1"/>
                </a:solidFill>
              </a:rPr>
              <a:t>The current-buffering action is implemented using a transistor </a:t>
            </a:r>
            <a:r>
              <a:rPr lang="en-US" altLang="en-US" sz="2000" b="1" i="1" dirty="0">
                <a:solidFill>
                  <a:schemeClr val="tx1"/>
                </a:solidFill>
              </a:rPr>
              <a:t>Q</a:t>
            </a:r>
            <a:r>
              <a:rPr lang="en-US" altLang="en-US" sz="2000" b="1" baseline="-25000" dirty="0">
                <a:solidFill>
                  <a:schemeClr val="tx1"/>
                </a:solidFill>
              </a:rPr>
              <a:t>2</a:t>
            </a:r>
            <a:r>
              <a:rPr lang="en-US" altLang="en-US" sz="2000" b="1" dirty="0">
                <a:solidFill>
                  <a:schemeClr val="tx1"/>
                </a:solidFill>
              </a:rPr>
              <a:t> connected in the CG configuration.  Here </a:t>
            </a:r>
            <a:r>
              <a:rPr lang="en-US" altLang="en-US" sz="2000" b="1" i="1" dirty="0">
                <a:solidFill>
                  <a:schemeClr val="tx1"/>
                </a:solidFill>
              </a:rPr>
              <a:t>V</a:t>
            </a:r>
            <a:r>
              <a:rPr lang="en-US" altLang="en-US" sz="2000" b="1" i="1" baseline="-25000" dirty="0">
                <a:solidFill>
                  <a:schemeClr val="tx1"/>
                </a:solidFill>
              </a:rPr>
              <a:t>G</a:t>
            </a:r>
            <a:r>
              <a:rPr lang="en-US" altLang="en-US" sz="2000" b="1" baseline="-25000" dirty="0">
                <a:solidFill>
                  <a:schemeClr val="tx1"/>
                </a:solidFill>
              </a:rPr>
              <a:t>2</a:t>
            </a:r>
            <a:r>
              <a:rPr lang="en-US" altLang="en-US" sz="2000" b="1" dirty="0">
                <a:solidFill>
                  <a:schemeClr val="tx1"/>
                </a:solidFill>
              </a:rPr>
              <a:t> is the dc bias voltage.</a:t>
            </a:r>
          </a:p>
        </p:txBody>
      </p:sp>
      <p:grpSp>
        <p:nvGrpSpPr>
          <p:cNvPr id="6" name="Group 5"/>
          <p:cNvGrpSpPr/>
          <p:nvPr/>
        </p:nvGrpSpPr>
        <p:grpSpPr>
          <a:xfrm>
            <a:off x="7736447" y="2144169"/>
            <a:ext cx="4305300" cy="1493949"/>
            <a:chOff x="7736447" y="2144169"/>
            <a:chExt cx="4305300" cy="1493949"/>
          </a:xfrm>
        </p:grpSpPr>
        <p:pic>
          <p:nvPicPr>
            <p:cNvPr id="9" name="Picture 5" descr="se07F05"/>
            <p:cNvPicPr>
              <a:picLocks noChangeAspect="1" noChangeArrowheads="1"/>
            </p:cNvPicPr>
            <p:nvPr/>
          </p:nvPicPr>
          <p:blipFill rotWithShape="1">
            <a:blip r:embed="rId3">
              <a:extLst>
                <a:ext uri="{28A0092B-C50C-407E-A947-70E740481C1C}">
                  <a14:useLocalDpi xmlns:a14="http://schemas.microsoft.com/office/drawing/2010/main" val="0"/>
                </a:ext>
              </a:extLst>
            </a:blip>
            <a:srcRect l="47581" b="66197"/>
            <a:stretch/>
          </p:blipFill>
          <p:spPr bwMode="auto">
            <a:xfrm>
              <a:off x="7736447" y="2144169"/>
              <a:ext cx="2270081" cy="1493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ular Callout 4"/>
            <p:cNvSpPr/>
            <p:nvPr/>
          </p:nvSpPr>
          <p:spPr>
            <a:xfrm>
              <a:off x="10547797" y="2292439"/>
              <a:ext cx="1493950" cy="598704"/>
            </a:xfrm>
            <a:prstGeom prst="wedgeRectCallout">
              <a:avLst>
                <a:gd name="adj1" fmla="val -106178"/>
                <a:gd name="adj2" fmla="val 51744"/>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Previou</a:t>
              </a:r>
              <a:r>
                <a:rPr lang="en-US" b="1" dirty="0"/>
                <a:t>s</a:t>
              </a:r>
            </a:p>
          </p:txBody>
        </p:sp>
      </p:grpSp>
    </p:spTree>
    <p:extLst>
      <p:ext uri="{BB962C8B-B14F-4D97-AF65-F5344CB8AC3E}">
        <p14:creationId xmlns:p14="http://schemas.microsoft.com/office/powerpoint/2010/main" val="40571526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1" fill="hold" grpId="0" nodeType="afterEffect">
                                  <p:stCondLst>
                                    <p:cond delay="100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10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circle(in)">
                                      <p:cBhvr>
                                        <p:cTn id="1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61531" y="75126"/>
            <a:ext cx="4291527" cy="826394"/>
          </a:xfrm>
          <a:solidFill>
            <a:schemeClr val="accent4">
              <a:lumMod val="40000"/>
              <a:lumOff val="60000"/>
            </a:schemeClr>
          </a:solidFill>
        </p:spPr>
        <p:txBody>
          <a:bodyPr>
            <a:normAutofit/>
          </a:bodyPr>
          <a:lstStyle/>
          <a:p>
            <a:pPr eaLnBrk="1" hangingPunct="1"/>
            <a:r>
              <a:rPr lang="en-US" altLang="en-US" b="1" dirty="0" smtClean="0"/>
              <a:t> The MOS </a:t>
            </a:r>
            <a:r>
              <a:rPr lang="en-US" altLang="en-US" b="1" dirty="0" err="1" smtClean="0"/>
              <a:t>Cascode</a:t>
            </a:r>
            <a:endParaRPr lang="en-US" altLang="en-US" b="1" dirty="0" smtClean="0"/>
          </a:p>
        </p:txBody>
      </p:sp>
      <p:pic>
        <p:nvPicPr>
          <p:cNvPr id="5" name="Picture 5" descr="se07F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0180" y="514081"/>
            <a:ext cx="7618927" cy="6029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5"/>
          <p:cNvSpPr txBox="1">
            <a:spLocks noChangeArrowheads="1"/>
          </p:cNvSpPr>
          <p:nvPr/>
        </p:nvSpPr>
        <p:spPr bwMode="auto">
          <a:xfrm>
            <a:off x="168499" y="1459606"/>
            <a:ext cx="3746678"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Wingdings" panose="05000000000000000000" pitchFamily="2" charset="2"/>
              <a:buChar char="§"/>
              <a:defRPr sz="2400">
                <a:solidFill>
                  <a:schemeClr val="tx1"/>
                </a:solidFill>
                <a:latin typeface="Calibri" panose="020F0502020204030204" pitchFamily="34" charset="0"/>
              </a:defRPr>
            </a:lvl1pPr>
            <a:lvl2pPr marL="742950" indent="-285750">
              <a:spcBef>
                <a:spcPct val="20000"/>
              </a:spcBef>
              <a:buFont typeface="Wingdings" panose="05000000000000000000" pitchFamily="2" charset="2"/>
              <a:buChar char="§"/>
              <a:defRPr sz="2400">
                <a:solidFill>
                  <a:schemeClr val="tx1"/>
                </a:solidFill>
                <a:latin typeface="Calibri" panose="020F0502020204030204" pitchFamily="34" charset="0"/>
              </a:defRPr>
            </a:lvl2pPr>
            <a:lvl3pPr marL="1143000" indent="-228600">
              <a:spcBef>
                <a:spcPct val="20000"/>
              </a:spcBef>
              <a:buFont typeface="Wingdings" panose="05000000000000000000" pitchFamily="2" charset="2"/>
              <a:buChar char="§"/>
              <a:defRPr sz="2000">
                <a:solidFill>
                  <a:schemeClr val="tx1"/>
                </a:solidFill>
                <a:latin typeface="Calibri" panose="020F0502020204030204" pitchFamily="34" charset="0"/>
              </a:defRPr>
            </a:lvl3pPr>
            <a:lvl4pPr marL="1600200" indent="-228600">
              <a:spcBef>
                <a:spcPct val="20000"/>
              </a:spcBef>
              <a:buFont typeface="Wingdings" panose="05000000000000000000" pitchFamily="2" charset="2"/>
              <a:buChar char="§"/>
              <a:defRPr sz="2000">
                <a:solidFill>
                  <a:schemeClr val="tx1"/>
                </a:solidFill>
                <a:latin typeface="Calibri" panose="020F0502020204030204" pitchFamily="34" charset="0"/>
              </a:defRPr>
            </a:lvl4pPr>
            <a:lvl5pPr marL="2057400" indent="-228600">
              <a:spcBef>
                <a:spcPct val="20000"/>
              </a:spcBef>
              <a:buFont typeface="Wingdings" panose="05000000000000000000" pitchFamily="2" charset="2"/>
              <a:buChar char="§"/>
              <a:defRPr sz="16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9pPr>
          </a:lstStyle>
          <a:p>
            <a:pPr marL="457200" indent="-457200" eaLnBrk="1" hangingPunct="1">
              <a:spcBef>
                <a:spcPct val="50000"/>
              </a:spcBef>
              <a:buFontTx/>
              <a:buAutoNum type="alphaLcParenBoth"/>
            </a:pPr>
            <a:r>
              <a:rPr lang="en-US" altLang="en-US" sz="2000" dirty="0" smtClean="0"/>
              <a:t>A </a:t>
            </a:r>
            <a:r>
              <a:rPr lang="en-US" altLang="en-US" sz="2000" dirty="0"/>
              <a:t>MOS </a:t>
            </a:r>
            <a:r>
              <a:rPr lang="en-US" altLang="en-US" sz="2000" dirty="0" err="1"/>
              <a:t>cascode</a:t>
            </a:r>
            <a:r>
              <a:rPr lang="en-US" altLang="en-US" sz="2000" dirty="0"/>
              <a:t> amplifier prepared for small-signal </a:t>
            </a:r>
            <a:r>
              <a:rPr lang="en-US" altLang="en-US" sz="2000" dirty="0" smtClean="0"/>
              <a:t>calculations</a:t>
            </a:r>
          </a:p>
          <a:p>
            <a:pPr marL="457200" indent="-457200" eaLnBrk="1" hangingPunct="1">
              <a:spcBef>
                <a:spcPct val="50000"/>
              </a:spcBef>
              <a:buFontTx/>
              <a:buAutoNum type="alphaLcParenBoth"/>
            </a:pPr>
            <a:endParaRPr lang="en-US" altLang="en-US" sz="2000" dirty="0" smtClean="0"/>
          </a:p>
          <a:p>
            <a:pPr eaLnBrk="1" hangingPunct="1">
              <a:spcBef>
                <a:spcPct val="50000"/>
              </a:spcBef>
              <a:buFontTx/>
              <a:buNone/>
            </a:pPr>
            <a:r>
              <a:rPr lang="en-US" altLang="en-US" sz="2000" dirty="0" smtClean="0"/>
              <a:t> </a:t>
            </a:r>
            <a:r>
              <a:rPr lang="en-US" altLang="en-US" sz="2000" b="1" dirty="0" smtClean="0"/>
              <a:t>(</a:t>
            </a:r>
            <a:r>
              <a:rPr lang="en-US" altLang="en-US" sz="2000" b="1" dirty="0"/>
              <a:t>b)</a:t>
            </a:r>
            <a:r>
              <a:rPr lang="en-US" altLang="en-US" sz="2000" dirty="0"/>
              <a:t> output equivalent circuit of the amplifier in (a); </a:t>
            </a:r>
            <a:endParaRPr lang="en-US" altLang="en-US" sz="2000" dirty="0" smtClean="0"/>
          </a:p>
          <a:p>
            <a:pPr eaLnBrk="1" hangingPunct="1">
              <a:spcBef>
                <a:spcPct val="50000"/>
              </a:spcBef>
              <a:buFontTx/>
              <a:buNone/>
            </a:pPr>
            <a:endParaRPr lang="en-US" altLang="en-US" sz="2000" dirty="0"/>
          </a:p>
          <a:p>
            <a:pPr eaLnBrk="1" hangingPunct="1">
              <a:spcBef>
                <a:spcPct val="50000"/>
              </a:spcBef>
              <a:buFontTx/>
              <a:buNone/>
            </a:pPr>
            <a:r>
              <a:rPr lang="en-US" altLang="en-US" sz="2000" b="1" dirty="0" smtClean="0"/>
              <a:t>(</a:t>
            </a:r>
            <a:r>
              <a:rPr lang="en-US" altLang="en-US" sz="2000" b="1" dirty="0"/>
              <a:t>c)</a:t>
            </a:r>
            <a:r>
              <a:rPr lang="en-US" altLang="en-US" sz="2000" dirty="0"/>
              <a:t> the </a:t>
            </a:r>
            <a:r>
              <a:rPr lang="en-US" altLang="en-US" sz="2000" dirty="0" err="1"/>
              <a:t>cascode</a:t>
            </a:r>
            <a:r>
              <a:rPr lang="en-US" altLang="en-US" sz="2000" dirty="0"/>
              <a:t> amplifier with the output short-circuited to determine </a:t>
            </a:r>
            <a:r>
              <a:rPr lang="en-US" altLang="en-US" sz="2000" i="1" dirty="0"/>
              <a:t>G</a:t>
            </a:r>
            <a:r>
              <a:rPr lang="en-US" altLang="en-US" sz="2000" i="1" baseline="-25000" dirty="0"/>
              <a:t>m</a:t>
            </a:r>
            <a:r>
              <a:rPr lang="en-US" altLang="en-US" sz="2000" dirty="0"/>
              <a:t>; </a:t>
            </a:r>
            <a:endParaRPr lang="en-US" altLang="en-US" sz="2000" dirty="0" smtClean="0"/>
          </a:p>
          <a:p>
            <a:pPr eaLnBrk="1" hangingPunct="1">
              <a:spcBef>
                <a:spcPct val="50000"/>
              </a:spcBef>
              <a:buFontTx/>
              <a:buNone/>
            </a:pPr>
            <a:endParaRPr lang="en-US" altLang="en-US" sz="2000" dirty="0" smtClean="0"/>
          </a:p>
          <a:p>
            <a:pPr eaLnBrk="1" hangingPunct="1">
              <a:spcBef>
                <a:spcPct val="50000"/>
              </a:spcBef>
              <a:buFontTx/>
              <a:buNone/>
            </a:pPr>
            <a:r>
              <a:rPr lang="en-US" altLang="en-US" sz="2000" b="1" dirty="0" smtClean="0"/>
              <a:t>(</a:t>
            </a:r>
            <a:r>
              <a:rPr lang="en-US" altLang="en-US" sz="2000" b="1" dirty="0"/>
              <a:t>d)</a:t>
            </a:r>
            <a:r>
              <a:rPr lang="en-US" altLang="en-US" sz="2000" dirty="0"/>
              <a:t> equivalent circuit of the situation in (c).</a:t>
            </a:r>
          </a:p>
        </p:txBody>
      </p:sp>
    </p:spTree>
    <p:extLst>
      <p:ext uri="{BB962C8B-B14F-4D97-AF65-F5344CB8AC3E}">
        <p14:creationId xmlns:p14="http://schemas.microsoft.com/office/powerpoint/2010/main" val="2723280240"/>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3"/>
          <p:cNvSpPr>
            <a:spLocks noGrp="1" noChangeArrowheads="1"/>
          </p:cNvSpPr>
          <p:nvPr>
            <p:ph type="title"/>
          </p:nvPr>
        </p:nvSpPr>
        <p:spPr>
          <a:xfrm>
            <a:off x="100169" y="113763"/>
            <a:ext cx="4876800" cy="826394"/>
          </a:xfrm>
          <a:solidFill>
            <a:schemeClr val="accent4">
              <a:lumMod val="40000"/>
              <a:lumOff val="60000"/>
            </a:schemeClr>
          </a:solidFill>
        </p:spPr>
        <p:txBody>
          <a:bodyPr>
            <a:normAutofit/>
          </a:bodyPr>
          <a:lstStyle/>
          <a:p>
            <a:pPr eaLnBrk="1" hangingPunct="1"/>
            <a:r>
              <a:rPr lang="en-US" altLang="en-US" b="1" dirty="0" smtClean="0"/>
              <a:t>The MOS </a:t>
            </a:r>
            <a:r>
              <a:rPr lang="en-US" altLang="en-US" b="1" dirty="0" err="1" smtClean="0"/>
              <a:t>Cascode</a:t>
            </a:r>
            <a:endParaRPr lang="en-US" altLang="en-US" b="1" dirty="0" smtClean="0"/>
          </a:p>
        </p:txBody>
      </p:sp>
      <p:pic>
        <p:nvPicPr>
          <p:cNvPr id="3" name="Picture 2"/>
          <p:cNvPicPr>
            <a:picLocks noChangeAspect="1"/>
          </p:cNvPicPr>
          <p:nvPr/>
        </p:nvPicPr>
        <p:blipFill>
          <a:blip r:embed="rId2"/>
          <a:stretch>
            <a:fillRect/>
          </a:stretch>
        </p:blipFill>
        <p:spPr>
          <a:xfrm>
            <a:off x="7804597" y="113763"/>
            <a:ext cx="4144825" cy="5203521"/>
          </a:xfrm>
          <a:prstGeom prst="rect">
            <a:avLst/>
          </a:prstGeom>
        </p:spPr>
      </p:pic>
      <p:pic>
        <p:nvPicPr>
          <p:cNvPr id="4" name="Picture 3"/>
          <p:cNvPicPr>
            <a:picLocks noChangeAspect="1"/>
          </p:cNvPicPr>
          <p:nvPr/>
        </p:nvPicPr>
        <p:blipFill>
          <a:blip r:embed="rId3"/>
          <a:stretch>
            <a:fillRect/>
          </a:stretch>
        </p:blipFill>
        <p:spPr>
          <a:xfrm>
            <a:off x="2538569" y="3915177"/>
            <a:ext cx="1376733" cy="817766"/>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216079" y="1548529"/>
                <a:ext cx="4876800" cy="830997"/>
              </a:xfrm>
              <a:prstGeom prst="rect">
                <a:avLst/>
              </a:prstGeom>
              <a:noFill/>
            </p:spPr>
            <p:txBody>
              <a:bodyPr wrap="square" rtlCol="0">
                <a:spAutoFit/>
              </a:bodyPr>
              <a:lstStyle/>
              <a:p>
                <a:r>
                  <a:rPr lang="en-US" sz="2400" dirty="0" smtClean="0"/>
                  <a:t>Our objective here is to find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𝐺</m:t>
                        </m:r>
                      </m:e>
                      <m:sub>
                        <m:r>
                          <a:rPr lang="en-US" sz="2400" b="0" i="1" smtClean="0">
                            <a:latin typeface="Cambria Math" panose="02040503050406030204" pitchFamily="18" charset="0"/>
                          </a:rPr>
                          <m:t>𝑚</m:t>
                        </m:r>
                      </m:sub>
                    </m:sSub>
                  </m:oMath>
                </a14:m>
                <a:r>
                  <a:rPr lang="en-US" sz="2400" dirty="0" smtClean="0"/>
                  <a:t> and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0</m:t>
                        </m:r>
                      </m:sub>
                    </m:sSub>
                  </m:oMath>
                </a14:m>
                <a:r>
                  <a:rPr lang="en-US" sz="2400" dirty="0" smtClean="0"/>
                  <a:t> of the equivalent circuit  </a:t>
                </a:r>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216079" y="1548529"/>
                <a:ext cx="4876800" cy="830997"/>
              </a:xfrm>
              <a:prstGeom prst="rect">
                <a:avLst/>
              </a:prstGeom>
              <a:blipFill rotWithShape="0">
                <a:blip r:embed="rId4"/>
                <a:stretch>
                  <a:fillRect l="-1875" t="-5882" b="-16176"/>
                </a:stretch>
              </a:blipFill>
            </p:spPr>
            <p:txBody>
              <a:bodyPr/>
              <a:lstStyle/>
              <a:p>
                <a:r>
                  <a:rPr lang="en-US">
                    <a:noFill/>
                  </a:rPr>
                  <a:t> </a:t>
                </a:r>
              </a:p>
            </p:txBody>
          </p:sp>
        </mc:Fallback>
      </mc:AlternateContent>
      <p:sp>
        <p:nvSpPr>
          <p:cNvPr id="2" name="Rectangle 1"/>
          <p:cNvSpPr/>
          <p:nvPr/>
        </p:nvSpPr>
        <p:spPr>
          <a:xfrm>
            <a:off x="8963696" y="270456"/>
            <a:ext cx="1584101" cy="5046828"/>
          </a:xfrm>
          <a:prstGeom prst="rect">
            <a:avLst/>
          </a:prstGeom>
          <a:solidFill>
            <a:schemeClr val="accent1">
              <a:alpha val="18000"/>
            </a:schemeClr>
          </a:solidFill>
          <a:ln w="571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7721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3"/>
          <p:cNvSpPr>
            <a:spLocks noGrp="1" noChangeArrowheads="1"/>
          </p:cNvSpPr>
          <p:nvPr>
            <p:ph type="title"/>
          </p:nvPr>
        </p:nvSpPr>
        <p:spPr>
          <a:xfrm>
            <a:off x="100169" y="113763"/>
            <a:ext cx="4876800" cy="826394"/>
          </a:xfrm>
          <a:solidFill>
            <a:schemeClr val="accent4">
              <a:lumMod val="40000"/>
              <a:lumOff val="60000"/>
            </a:schemeClr>
          </a:solidFill>
        </p:spPr>
        <p:txBody>
          <a:bodyPr>
            <a:normAutofit/>
          </a:bodyPr>
          <a:lstStyle/>
          <a:p>
            <a:pPr eaLnBrk="1" hangingPunct="1"/>
            <a:r>
              <a:rPr lang="en-US" altLang="en-US" b="1" dirty="0" smtClean="0"/>
              <a:t>The MOS </a:t>
            </a:r>
            <a:r>
              <a:rPr lang="en-US" altLang="en-US" b="1" dirty="0" err="1" smtClean="0"/>
              <a:t>Cascode</a:t>
            </a:r>
            <a:endParaRPr lang="en-US" altLang="en-US" b="1" dirty="0" smtClean="0"/>
          </a:p>
        </p:txBody>
      </p:sp>
      <p:pic>
        <p:nvPicPr>
          <p:cNvPr id="24582" name="Picture 5" descr="se07F07"/>
          <p:cNvPicPr>
            <a:picLocks noChangeAspect="1" noChangeArrowheads="1"/>
          </p:cNvPicPr>
          <p:nvPr/>
        </p:nvPicPr>
        <p:blipFill rotWithShape="1">
          <a:blip r:embed="rId2">
            <a:extLst>
              <a:ext uri="{28A0092B-C50C-407E-A947-70E740481C1C}">
                <a14:useLocalDpi xmlns:a14="http://schemas.microsoft.com/office/drawing/2010/main" val="0"/>
              </a:ext>
            </a:extLst>
          </a:blip>
          <a:srcRect l="15932" t="47825" r="14307" b="948"/>
          <a:stretch/>
        </p:blipFill>
        <p:spPr bwMode="auto">
          <a:xfrm>
            <a:off x="5533283" y="113763"/>
            <a:ext cx="6559981" cy="425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4" name="TextBox 3"/>
              <p:cNvSpPr txBox="1"/>
              <p:nvPr/>
            </p:nvSpPr>
            <p:spPr>
              <a:xfrm>
                <a:off x="100169" y="1171977"/>
                <a:ext cx="4876800" cy="732829"/>
              </a:xfrm>
              <a:prstGeom prst="rect">
                <a:avLst/>
              </a:prstGeom>
              <a:noFill/>
            </p:spPr>
            <p:txBody>
              <a:bodyPr wrap="square" rtlCol="0">
                <a:spAutoFit/>
              </a:bodyPr>
              <a:lstStyle/>
              <a:p>
                <a:r>
                  <a:rPr lang="en-US" sz="2000" dirty="0" smtClean="0"/>
                  <a:t>Observe that the voltage at the node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𝑑</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𝑆</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r>
                      <a:rPr lang="en-US" sz="2000" b="0" i="1" smtClean="0">
                        <a:latin typeface="Cambria Math" panose="02040503050406030204" pitchFamily="18" charset="0"/>
                      </a:rPr>
                      <m:t>𝑖𝑠</m:t>
                    </m:r>
                    <m:r>
                      <a:rPr lang="en-US" sz="2000" b="0" i="1" smtClean="0">
                        <a:latin typeface="Cambria Math" panose="02040503050406030204" pitchFamily="18" charset="0"/>
                      </a:rPr>
                      <m:t> </m:t>
                    </m:r>
                    <m:r>
                      <a:rPr lang="en-US" sz="2000" b="0" i="1" smtClean="0">
                        <a:latin typeface="Cambria Math" panose="02040503050406030204" pitchFamily="18" charset="0"/>
                      </a:rPr>
                      <m:t>𝑒𝑞𝑢𝑎𝑙</m:t>
                    </m:r>
                    <m:r>
                      <a:rPr lang="en-US" sz="2000" b="0" i="1" smtClean="0">
                        <a:latin typeface="Cambria Math" panose="02040503050406030204" pitchFamily="18" charset="0"/>
                      </a:rPr>
                      <m:t> </m:t>
                    </m:r>
                    <m:r>
                      <a:rPr lang="en-US" sz="2000" b="0" i="1" smtClean="0">
                        <a:latin typeface="Cambria Math" panose="02040503050406030204" pitchFamily="18" charset="0"/>
                      </a:rPr>
                      <m:t>𝑡𝑜</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rPr>
                          <m:t>𝑔𝑠</m:t>
                        </m:r>
                        <m:r>
                          <a:rPr lang="en-US" sz="2000" b="0" i="1" smtClean="0">
                            <a:latin typeface="Cambria Math" panose="02040503050406030204" pitchFamily="18" charset="0"/>
                          </a:rPr>
                          <m:t>2</m:t>
                        </m:r>
                      </m:sub>
                    </m:sSub>
                  </m:oMath>
                </a14:m>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100169" y="1171977"/>
                <a:ext cx="4876800" cy="732829"/>
              </a:xfrm>
              <a:prstGeom prst="rect">
                <a:avLst/>
              </a:prstGeom>
              <a:blipFill rotWithShape="0">
                <a:blip r:embed="rId3"/>
                <a:stretch>
                  <a:fillRect l="-1250" t="-4167" b="-11667"/>
                </a:stretch>
              </a:blipFill>
            </p:spPr>
            <p:txBody>
              <a:bodyPr/>
              <a:lstStyle/>
              <a:p>
                <a:r>
                  <a:rPr lang="en-US">
                    <a:noFill/>
                  </a:rPr>
                  <a:t> </a:t>
                </a:r>
              </a:p>
            </p:txBody>
          </p:sp>
        </mc:Fallback>
      </mc:AlternateContent>
      <p:sp>
        <p:nvSpPr>
          <p:cNvPr id="6" name="TextBox 5"/>
          <p:cNvSpPr txBox="1"/>
          <p:nvPr/>
        </p:nvSpPr>
        <p:spPr>
          <a:xfrm>
            <a:off x="193183" y="2176530"/>
            <a:ext cx="4031087" cy="369332"/>
          </a:xfrm>
          <a:prstGeom prst="rect">
            <a:avLst/>
          </a:prstGeom>
          <a:noFill/>
        </p:spPr>
        <p:txBody>
          <a:bodyPr wrap="square" rtlCol="0">
            <a:spAutoFit/>
          </a:bodyPr>
          <a:lstStyle/>
          <a:p>
            <a:r>
              <a:rPr lang="en-US" dirty="0" smtClean="0"/>
              <a:t>Writing node equation for this node</a:t>
            </a:r>
            <a:endParaRPr lang="en-US" dirty="0"/>
          </a:p>
        </p:txBody>
      </p:sp>
      <p:pic>
        <p:nvPicPr>
          <p:cNvPr id="9" name="Picture 8"/>
          <p:cNvPicPr>
            <a:picLocks noChangeAspect="1"/>
          </p:cNvPicPr>
          <p:nvPr/>
        </p:nvPicPr>
        <p:blipFill>
          <a:blip r:embed="rId4"/>
          <a:stretch>
            <a:fillRect/>
          </a:stretch>
        </p:blipFill>
        <p:spPr>
          <a:xfrm>
            <a:off x="368112" y="3899210"/>
            <a:ext cx="7395279" cy="2746289"/>
          </a:xfrm>
          <a:prstGeom prst="rect">
            <a:avLst/>
          </a:prstGeom>
        </p:spPr>
      </p:pic>
      <p:cxnSp>
        <p:nvCxnSpPr>
          <p:cNvPr id="3" name="Straight Connector 2"/>
          <p:cNvCxnSpPr/>
          <p:nvPr/>
        </p:nvCxnSpPr>
        <p:spPr>
          <a:xfrm flipV="1">
            <a:off x="6903076" y="6452315"/>
            <a:ext cx="2987899" cy="12879"/>
          </a:xfrm>
          <a:prstGeom prst="line">
            <a:avLst/>
          </a:prstGeom>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9890975" y="6239814"/>
            <a:ext cx="437881" cy="4507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2" name="Rectangular Callout 1"/>
          <p:cNvSpPr/>
          <p:nvPr/>
        </p:nvSpPr>
        <p:spPr>
          <a:xfrm>
            <a:off x="10328856" y="3899210"/>
            <a:ext cx="1764408" cy="1909162"/>
          </a:xfrm>
          <a:prstGeom prst="wedgeRectCallout">
            <a:avLst>
              <a:gd name="adj1" fmla="val -236891"/>
              <a:gd name="adj2" fmla="val 70595"/>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Here we proved that currents of two transistors are same</a:t>
            </a:r>
            <a:endParaRPr lang="en-US" b="1" dirty="0"/>
          </a:p>
        </p:txBody>
      </p:sp>
    </p:spTree>
    <p:extLst>
      <p:ext uri="{BB962C8B-B14F-4D97-AF65-F5344CB8AC3E}">
        <p14:creationId xmlns:p14="http://schemas.microsoft.com/office/powerpoint/2010/main" val="2558706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7056" y="154366"/>
            <a:ext cx="12138176" cy="824427"/>
          </a:xfrm>
          <a:prstGeom prst="rect">
            <a:avLst/>
          </a:prstGeom>
        </p:spPr>
      </p:pic>
      <p:pic>
        <p:nvPicPr>
          <p:cNvPr id="6" name="Picture 5"/>
          <p:cNvPicPr>
            <a:picLocks noChangeAspect="1"/>
          </p:cNvPicPr>
          <p:nvPr/>
        </p:nvPicPr>
        <p:blipFill>
          <a:blip r:embed="rId3"/>
          <a:stretch>
            <a:fillRect/>
          </a:stretch>
        </p:blipFill>
        <p:spPr>
          <a:xfrm>
            <a:off x="57056" y="978793"/>
            <a:ext cx="3022010" cy="1970469"/>
          </a:xfrm>
          <a:prstGeom prst="rect">
            <a:avLst/>
          </a:prstGeom>
        </p:spPr>
      </p:pic>
      <p:pic>
        <p:nvPicPr>
          <p:cNvPr id="7" name="Picture 5" descr="se07F07"/>
          <p:cNvPicPr>
            <a:picLocks noChangeAspect="1" noChangeArrowheads="1"/>
          </p:cNvPicPr>
          <p:nvPr/>
        </p:nvPicPr>
        <p:blipFill rotWithShape="1">
          <a:blip r:embed="rId4">
            <a:extLst>
              <a:ext uri="{28A0092B-C50C-407E-A947-70E740481C1C}">
                <a14:useLocalDpi xmlns:a14="http://schemas.microsoft.com/office/drawing/2010/main" val="0"/>
              </a:ext>
            </a:extLst>
          </a:blip>
          <a:srcRect l="15932" t="47825" r="14307" b="948"/>
          <a:stretch/>
        </p:blipFill>
        <p:spPr bwMode="auto">
          <a:xfrm>
            <a:off x="5632019" y="978793"/>
            <a:ext cx="6559981" cy="425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5"/>
          <a:stretch>
            <a:fillRect/>
          </a:stretch>
        </p:blipFill>
        <p:spPr>
          <a:xfrm>
            <a:off x="57056" y="3142762"/>
            <a:ext cx="2370947" cy="630927"/>
          </a:xfrm>
          <a:prstGeom prst="rect">
            <a:avLst/>
          </a:prstGeom>
        </p:spPr>
      </p:pic>
      <p:pic>
        <p:nvPicPr>
          <p:cNvPr id="9" name="Picture 8"/>
          <p:cNvPicPr>
            <a:picLocks noChangeAspect="1"/>
          </p:cNvPicPr>
          <p:nvPr/>
        </p:nvPicPr>
        <p:blipFill>
          <a:blip r:embed="rId6"/>
          <a:stretch>
            <a:fillRect/>
          </a:stretch>
        </p:blipFill>
        <p:spPr>
          <a:xfrm>
            <a:off x="1962942" y="4059057"/>
            <a:ext cx="2815334" cy="448728"/>
          </a:xfrm>
          <a:prstGeom prst="rect">
            <a:avLst/>
          </a:prstGeom>
        </p:spPr>
      </p:pic>
      <p:sp>
        <p:nvSpPr>
          <p:cNvPr id="10" name="TextBox 9"/>
          <p:cNvSpPr txBox="1"/>
          <p:nvPr/>
        </p:nvSpPr>
        <p:spPr>
          <a:xfrm>
            <a:off x="902819" y="4098755"/>
            <a:ext cx="679419" cy="461665"/>
          </a:xfrm>
          <a:prstGeom prst="rect">
            <a:avLst/>
          </a:prstGeom>
          <a:noFill/>
        </p:spPr>
        <p:txBody>
          <a:bodyPr wrap="square" rtlCol="0">
            <a:spAutoFit/>
          </a:bodyPr>
          <a:lstStyle/>
          <a:p>
            <a:r>
              <a:rPr lang="en-US" sz="2400" dirty="0" smtClean="0"/>
              <a:t>As </a:t>
            </a:r>
            <a:endParaRPr lang="en-US" sz="2400" dirty="0"/>
          </a:p>
        </p:txBody>
      </p:sp>
      <p:pic>
        <p:nvPicPr>
          <p:cNvPr id="11" name="Picture 10"/>
          <p:cNvPicPr>
            <a:picLocks noChangeAspect="1"/>
          </p:cNvPicPr>
          <p:nvPr/>
        </p:nvPicPr>
        <p:blipFill>
          <a:blip r:embed="rId7"/>
          <a:stretch>
            <a:fillRect/>
          </a:stretch>
        </p:blipFill>
        <p:spPr>
          <a:xfrm>
            <a:off x="365333" y="4883484"/>
            <a:ext cx="1754389" cy="471346"/>
          </a:xfrm>
          <a:prstGeom prst="rect">
            <a:avLst/>
          </a:prstGeom>
        </p:spPr>
      </p:pic>
      <p:sp>
        <p:nvSpPr>
          <p:cNvPr id="12" name="TextBox 11"/>
          <p:cNvSpPr txBox="1"/>
          <p:nvPr/>
        </p:nvSpPr>
        <p:spPr>
          <a:xfrm>
            <a:off x="2342400" y="4893165"/>
            <a:ext cx="1340958" cy="461665"/>
          </a:xfrm>
          <a:prstGeom prst="rect">
            <a:avLst/>
          </a:prstGeom>
          <a:noFill/>
        </p:spPr>
        <p:txBody>
          <a:bodyPr wrap="square" rtlCol="0">
            <a:spAutoFit/>
          </a:bodyPr>
          <a:lstStyle/>
          <a:p>
            <a:r>
              <a:rPr lang="en-US" sz="2400" dirty="0" smtClean="0"/>
              <a:t>And thus </a:t>
            </a:r>
            <a:endParaRPr lang="en-US" sz="2400" dirty="0"/>
          </a:p>
        </p:txBody>
      </p:sp>
      <p:pic>
        <p:nvPicPr>
          <p:cNvPr id="13" name="Picture 12"/>
          <p:cNvPicPr>
            <a:picLocks noChangeAspect="1"/>
          </p:cNvPicPr>
          <p:nvPr/>
        </p:nvPicPr>
        <p:blipFill>
          <a:blip r:embed="rId8"/>
          <a:stretch>
            <a:fillRect/>
          </a:stretch>
        </p:blipFill>
        <p:spPr>
          <a:xfrm>
            <a:off x="1884082" y="6008730"/>
            <a:ext cx="2389968" cy="834735"/>
          </a:xfrm>
          <a:prstGeom prst="rect">
            <a:avLst/>
          </a:prstGeom>
        </p:spPr>
      </p:pic>
      <mc:AlternateContent xmlns:mc="http://schemas.openxmlformats.org/markup-compatibility/2006" xmlns:a14="http://schemas.microsoft.com/office/drawing/2010/main">
        <mc:Choice Requires="a14">
          <p:sp>
            <p:nvSpPr>
              <p:cNvPr id="2" name="Rectangle 1"/>
              <p:cNvSpPr/>
              <p:nvPr/>
            </p:nvSpPr>
            <p:spPr>
              <a:xfrm>
                <a:off x="10006885" y="3361386"/>
                <a:ext cx="2047740" cy="332274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bg1"/>
                    </a:solidFill>
                  </a:rPr>
                  <a:t>Here we proved that this current is also equal to output current , proving that</a:t>
                </a:r>
              </a:p>
              <a:p>
                <a:pPr algn="ctr"/>
                <a:r>
                  <a:rPr lang="en-US" sz="2400" b="1" dirty="0" smtClean="0">
                    <a:solidFill>
                      <a:schemeClr val="bg1"/>
                    </a:solidFill>
                  </a:rPr>
                  <a:t> </a:t>
                </a:r>
                <a14:m>
                  <m:oMath xmlns:m="http://schemas.openxmlformats.org/officeDocument/2006/math">
                    <m:sSub>
                      <m:sSubPr>
                        <m:ctrlPr>
                          <a:rPr lang="en-US" sz="2400" b="1" i="1" smtClean="0">
                            <a:solidFill>
                              <a:schemeClr val="bg1"/>
                            </a:solidFill>
                            <a:latin typeface="Cambria Math" panose="02040503050406030204" pitchFamily="18" charset="0"/>
                          </a:rPr>
                        </m:ctrlPr>
                      </m:sSubPr>
                      <m:e>
                        <m:r>
                          <a:rPr lang="en-US" sz="2400" b="1" i="1" smtClean="0">
                            <a:solidFill>
                              <a:schemeClr val="bg1"/>
                            </a:solidFill>
                            <a:latin typeface="Cambria Math" panose="02040503050406030204" pitchFamily="18" charset="0"/>
                          </a:rPr>
                          <m:t>𝑮</m:t>
                        </m:r>
                      </m:e>
                      <m:sub>
                        <m:r>
                          <a:rPr lang="en-US" sz="2400" b="1" i="1" smtClean="0">
                            <a:solidFill>
                              <a:schemeClr val="bg1"/>
                            </a:solidFill>
                            <a:latin typeface="Cambria Math" panose="02040503050406030204" pitchFamily="18" charset="0"/>
                          </a:rPr>
                          <m:t>𝒎</m:t>
                        </m:r>
                      </m:sub>
                    </m:sSub>
                    <m:r>
                      <a:rPr lang="en-US" sz="2400" b="1" i="1" smtClean="0">
                        <a:solidFill>
                          <a:schemeClr val="bg1"/>
                        </a:solidFill>
                        <a:latin typeface="Cambria Math" panose="02040503050406030204" pitchFamily="18" charset="0"/>
                        <a:ea typeface="Cambria Math" panose="02040503050406030204" pitchFamily="18" charset="0"/>
                      </a:rPr>
                      <m:t>=</m:t>
                    </m:r>
                    <m:sSub>
                      <m:sSubPr>
                        <m:ctrlPr>
                          <a:rPr lang="en-US" sz="2400" b="1" i="1" smtClean="0">
                            <a:solidFill>
                              <a:schemeClr val="bg1"/>
                            </a:solidFill>
                            <a:latin typeface="Cambria Math" panose="02040503050406030204" pitchFamily="18" charset="0"/>
                            <a:ea typeface="Cambria Math" panose="02040503050406030204" pitchFamily="18" charset="0"/>
                          </a:rPr>
                        </m:ctrlPr>
                      </m:sSubPr>
                      <m:e>
                        <m:r>
                          <a:rPr lang="en-US" sz="2400" b="1" i="1" smtClean="0">
                            <a:solidFill>
                              <a:schemeClr val="bg1"/>
                            </a:solidFill>
                            <a:latin typeface="Cambria Math" panose="02040503050406030204" pitchFamily="18" charset="0"/>
                            <a:ea typeface="Cambria Math" panose="02040503050406030204" pitchFamily="18" charset="0"/>
                          </a:rPr>
                          <m:t>𝒈</m:t>
                        </m:r>
                      </m:e>
                      <m:sub>
                        <m:r>
                          <a:rPr lang="en-US" sz="2400" b="1" i="1" smtClean="0">
                            <a:solidFill>
                              <a:schemeClr val="bg1"/>
                            </a:solidFill>
                            <a:latin typeface="Cambria Math" panose="02040503050406030204" pitchFamily="18" charset="0"/>
                            <a:ea typeface="Cambria Math" panose="02040503050406030204" pitchFamily="18" charset="0"/>
                          </a:rPr>
                          <m:t>𝒎</m:t>
                        </m:r>
                        <m:r>
                          <a:rPr lang="en-US" sz="2400" b="1" i="1" smtClean="0">
                            <a:solidFill>
                              <a:schemeClr val="bg1"/>
                            </a:solidFill>
                            <a:latin typeface="Cambria Math" panose="02040503050406030204" pitchFamily="18" charset="0"/>
                            <a:ea typeface="Cambria Math" panose="02040503050406030204" pitchFamily="18" charset="0"/>
                          </a:rPr>
                          <m:t>𝟏</m:t>
                        </m:r>
                      </m:sub>
                    </m:sSub>
                  </m:oMath>
                </a14:m>
                <a:endParaRPr lang="en-US" sz="2400" b="1" dirty="0">
                  <a:solidFill>
                    <a:schemeClr val="bg1"/>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10006885" y="3361386"/>
                <a:ext cx="2047740" cy="3322749"/>
              </a:xfrm>
              <a:prstGeom prst="rect">
                <a:avLst/>
              </a:prstGeom>
              <a:blipFill rotWithShape="0">
                <a:blip r:embed="rId9"/>
                <a:stretch>
                  <a:fillRect l="-4451" r="-7418"/>
                </a:stretch>
              </a:blipFill>
            </p:spPr>
            <p:txBody>
              <a:bodyPr/>
              <a:lstStyle/>
              <a:p>
                <a:r>
                  <a:rPr lang="en-US">
                    <a:noFill/>
                  </a:rPr>
                  <a:t> </a:t>
                </a:r>
              </a:p>
            </p:txBody>
          </p:sp>
        </mc:Fallback>
      </mc:AlternateContent>
    </p:spTree>
    <p:extLst>
      <p:ext uri="{BB962C8B-B14F-4D97-AF65-F5344CB8AC3E}">
        <p14:creationId xmlns:p14="http://schemas.microsoft.com/office/powerpoint/2010/main" val="3852609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207135" y="197700"/>
            <a:ext cx="10515600" cy="948520"/>
          </a:xfrm>
        </p:spPr>
        <p:txBody>
          <a:bodyPr/>
          <a:lstStyle/>
          <a:p>
            <a:pPr eaLnBrk="1" hangingPunct="1"/>
            <a:r>
              <a:rPr lang="en-US" altLang="en-US" b="1" dirty="0" smtClean="0"/>
              <a:t>7.2. The Basic Gain Cell</a:t>
            </a:r>
          </a:p>
        </p:txBody>
      </p:sp>
      <p:sp>
        <p:nvSpPr>
          <p:cNvPr id="7172" name="Rectangle 3"/>
          <p:cNvSpPr>
            <a:spLocks noGrp="1" noChangeArrowheads="1"/>
          </p:cNvSpPr>
          <p:nvPr>
            <p:ph type="body" idx="1"/>
          </p:nvPr>
        </p:nvSpPr>
        <p:spPr>
          <a:xfrm>
            <a:off x="838200" y="1403796"/>
            <a:ext cx="10515600" cy="5061397"/>
          </a:xfrm>
        </p:spPr>
        <p:txBody>
          <a:bodyPr/>
          <a:lstStyle/>
          <a:p>
            <a:pPr eaLnBrk="1" hangingPunct="1"/>
            <a:r>
              <a:rPr lang="en-US" altLang="en-US" b="1" dirty="0" smtClean="0"/>
              <a:t>Two types of basic gain cells exist:</a:t>
            </a:r>
          </a:p>
          <a:p>
            <a:pPr lvl="1" eaLnBrk="1" hangingPunct="1"/>
            <a:r>
              <a:rPr lang="en-US" altLang="en-US" b="1" dirty="0" smtClean="0">
                <a:solidFill>
                  <a:srgbClr val="FF0000"/>
                </a:solidFill>
              </a:rPr>
              <a:t>Common-source (CS)</a:t>
            </a:r>
          </a:p>
          <a:p>
            <a:pPr lvl="1" eaLnBrk="1" hangingPunct="1"/>
            <a:r>
              <a:rPr lang="en-US" altLang="en-US" b="1" dirty="0" smtClean="0">
                <a:solidFill>
                  <a:srgbClr val="FF0000"/>
                </a:solidFill>
              </a:rPr>
              <a:t>Common-emitter (CE)</a:t>
            </a:r>
          </a:p>
          <a:p>
            <a:pPr eaLnBrk="1" hangingPunct="1"/>
            <a:endParaRPr lang="en-US" altLang="en-US" b="1" dirty="0" smtClean="0"/>
          </a:p>
          <a:p>
            <a:pPr eaLnBrk="1" hangingPunct="1"/>
            <a:r>
              <a:rPr lang="en-US" altLang="en-US" b="1" dirty="0" smtClean="0"/>
              <a:t>Both are loaded with </a:t>
            </a:r>
            <a:r>
              <a:rPr lang="en-US" altLang="en-US" b="1" dirty="0" smtClean="0">
                <a:solidFill>
                  <a:srgbClr val="FF0000"/>
                </a:solidFill>
              </a:rPr>
              <a:t>constant-current source.</a:t>
            </a:r>
          </a:p>
          <a:p>
            <a:pPr lvl="1" eaLnBrk="1" hangingPunct="1"/>
            <a:r>
              <a:rPr lang="en-US" altLang="en-US" b="1" dirty="0" smtClean="0"/>
              <a:t>This is done because of difficulties associated with fabrication of exact resistances.</a:t>
            </a:r>
          </a:p>
          <a:p>
            <a:pPr lvl="1" eaLnBrk="1" hangingPunct="1"/>
            <a:r>
              <a:rPr lang="en-US" altLang="en-US" b="1" dirty="0" smtClean="0"/>
              <a:t>It also facilitates increased gain.</a:t>
            </a:r>
          </a:p>
          <a:p>
            <a:pPr eaLnBrk="1" hangingPunct="1"/>
            <a:endParaRPr lang="en-US" altLang="en-US" b="1" dirty="0" smtClean="0"/>
          </a:p>
          <a:p>
            <a:pPr eaLnBrk="1" hangingPunct="1"/>
            <a:r>
              <a:rPr lang="en-US" altLang="en-US" b="1" dirty="0" smtClean="0"/>
              <a:t>These circuits are referred to as </a:t>
            </a:r>
            <a:r>
              <a:rPr lang="en-US" altLang="en-US" b="1" dirty="0" smtClean="0">
                <a:solidFill>
                  <a:srgbClr val="FF0000"/>
                </a:solidFill>
              </a:rPr>
              <a:t>current-source loaded / active loaded.</a:t>
            </a:r>
          </a:p>
        </p:txBody>
      </p:sp>
    </p:spTree>
    <p:extLst>
      <p:ext uri="{BB962C8B-B14F-4D97-AF65-F5344CB8AC3E}">
        <p14:creationId xmlns:p14="http://schemas.microsoft.com/office/powerpoint/2010/main" val="1067810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172">
                                            <p:txEl>
                                              <p:pRg st="4" end="4"/>
                                            </p:txEl>
                                          </p:spTgt>
                                        </p:tgtEl>
                                        <p:attrNameLst>
                                          <p:attrName>style.visibility</p:attrName>
                                        </p:attrNameLst>
                                      </p:cBhvr>
                                      <p:to>
                                        <p:strVal val="visible"/>
                                      </p:to>
                                    </p:set>
                                    <p:animEffect transition="in" filter="wipe(down)">
                                      <p:cBhvr>
                                        <p:cTn id="7" dur="500"/>
                                        <p:tgtEl>
                                          <p:spTgt spid="7172">
                                            <p:txEl>
                                              <p:pRg st="4" end="4"/>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7172">
                                            <p:txEl>
                                              <p:pRg st="5" end="5"/>
                                            </p:txEl>
                                          </p:spTgt>
                                        </p:tgtEl>
                                        <p:attrNameLst>
                                          <p:attrName>style.visibility</p:attrName>
                                        </p:attrNameLst>
                                      </p:cBhvr>
                                      <p:to>
                                        <p:strVal val="visible"/>
                                      </p:to>
                                    </p:set>
                                    <p:animEffect transition="in" filter="wipe(down)">
                                      <p:cBhvr>
                                        <p:cTn id="10" dur="500"/>
                                        <p:tgtEl>
                                          <p:spTgt spid="7172">
                                            <p:txEl>
                                              <p:pRg st="5" end="5"/>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7172">
                                            <p:txEl>
                                              <p:pRg st="6" end="6"/>
                                            </p:txEl>
                                          </p:spTgt>
                                        </p:tgtEl>
                                        <p:attrNameLst>
                                          <p:attrName>style.visibility</p:attrName>
                                        </p:attrNameLst>
                                      </p:cBhvr>
                                      <p:to>
                                        <p:strVal val="visible"/>
                                      </p:to>
                                    </p:set>
                                    <p:animEffect transition="in" filter="wipe(down)">
                                      <p:cBhvr>
                                        <p:cTn id="13" dur="500"/>
                                        <p:tgtEl>
                                          <p:spTgt spid="7172">
                                            <p:txEl>
                                              <p:pRg st="6" end="6"/>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7172">
                                            <p:txEl>
                                              <p:pRg st="8" end="8"/>
                                            </p:txEl>
                                          </p:spTgt>
                                        </p:tgtEl>
                                        <p:attrNameLst>
                                          <p:attrName>style.visibility</p:attrName>
                                        </p:attrNameLst>
                                      </p:cBhvr>
                                      <p:to>
                                        <p:strVal val="visible"/>
                                      </p:to>
                                    </p:set>
                                    <p:animEffect transition="in" filter="wipe(down)">
                                      <p:cBhvr>
                                        <p:cTn id="16" dur="500"/>
                                        <p:tgtEl>
                                          <p:spTgt spid="717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4" name="Picture 5" descr="se07F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254" y="936938"/>
            <a:ext cx="8686800" cy="371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Rectangle 4"/>
          <p:cNvSpPr>
            <a:spLocks noChangeArrowheads="1"/>
          </p:cNvSpPr>
          <p:nvPr/>
        </p:nvSpPr>
        <p:spPr bwMode="auto">
          <a:xfrm>
            <a:off x="0" y="251631"/>
            <a:ext cx="9736428"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
              <a:defRPr sz="2400">
                <a:solidFill>
                  <a:schemeClr val="tx1"/>
                </a:solidFill>
                <a:latin typeface="Calibri" panose="020F0502020204030204" pitchFamily="34" charset="0"/>
              </a:defRPr>
            </a:lvl1pPr>
            <a:lvl2pPr marL="742950" indent="-285750">
              <a:spcBef>
                <a:spcPct val="20000"/>
              </a:spcBef>
              <a:buFont typeface="Wingdings" panose="05000000000000000000" pitchFamily="2" charset="2"/>
              <a:buChar char="§"/>
              <a:defRPr sz="2400">
                <a:solidFill>
                  <a:schemeClr val="tx1"/>
                </a:solidFill>
                <a:latin typeface="Calibri" panose="020F0502020204030204" pitchFamily="34" charset="0"/>
              </a:defRPr>
            </a:lvl2pPr>
            <a:lvl3pPr marL="1143000" indent="-228600">
              <a:spcBef>
                <a:spcPct val="20000"/>
              </a:spcBef>
              <a:buFont typeface="Wingdings" panose="05000000000000000000" pitchFamily="2" charset="2"/>
              <a:buChar char="§"/>
              <a:defRPr sz="2000">
                <a:solidFill>
                  <a:schemeClr val="tx1"/>
                </a:solidFill>
                <a:latin typeface="Calibri" panose="020F0502020204030204" pitchFamily="34" charset="0"/>
              </a:defRPr>
            </a:lvl3pPr>
            <a:lvl4pPr marL="1600200" indent="-228600">
              <a:spcBef>
                <a:spcPct val="20000"/>
              </a:spcBef>
              <a:buFont typeface="Wingdings" panose="05000000000000000000" pitchFamily="2" charset="2"/>
              <a:buChar char="§"/>
              <a:defRPr sz="2000">
                <a:solidFill>
                  <a:schemeClr val="tx1"/>
                </a:solidFill>
                <a:latin typeface="Calibri" panose="020F0502020204030204" pitchFamily="34" charset="0"/>
              </a:defRPr>
            </a:lvl4pPr>
            <a:lvl5pPr marL="2057400" indent="-228600">
              <a:spcBef>
                <a:spcPct val="20000"/>
              </a:spcBef>
              <a:buFont typeface="Wingdings" panose="05000000000000000000" pitchFamily="2" charset="2"/>
              <a:buChar char="§"/>
              <a:defRPr sz="16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9pPr>
          </a:lstStyle>
          <a:p>
            <a:pPr algn="ctr" eaLnBrk="1" hangingPunct="1">
              <a:spcBef>
                <a:spcPct val="0"/>
              </a:spcBef>
              <a:buFontTx/>
              <a:buNone/>
            </a:pPr>
            <a:r>
              <a:rPr lang="en-US" altLang="en-US" sz="2800" dirty="0" smtClean="0"/>
              <a:t>Determining </a:t>
            </a:r>
            <a:r>
              <a:rPr lang="en-US" altLang="en-US" sz="2800" dirty="0"/>
              <a:t>the output resistance of the MOS </a:t>
            </a:r>
            <a:r>
              <a:rPr lang="en-US" altLang="en-US" sz="2800" dirty="0" err="1"/>
              <a:t>cascode</a:t>
            </a:r>
            <a:r>
              <a:rPr lang="en-US" altLang="en-US" sz="2800" dirty="0"/>
              <a:t> amplifier.</a:t>
            </a:r>
          </a:p>
        </p:txBody>
      </p:sp>
      <p:pic>
        <p:nvPicPr>
          <p:cNvPr id="3" name="Picture 2"/>
          <p:cNvPicPr>
            <a:picLocks noChangeAspect="1"/>
          </p:cNvPicPr>
          <p:nvPr/>
        </p:nvPicPr>
        <p:blipFill>
          <a:blip r:embed="rId3"/>
          <a:stretch>
            <a:fillRect/>
          </a:stretch>
        </p:blipFill>
        <p:spPr>
          <a:xfrm>
            <a:off x="4868214" y="5031627"/>
            <a:ext cx="1183452" cy="738107"/>
          </a:xfrm>
          <a:prstGeom prst="rect">
            <a:avLst/>
          </a:prstGeom>
        </p:spPr>
      </p:pic>
      <p:sp>
        <p:nvSpPr>
          <p:cNvPr id="4" name="Rectangle 3"/>
          <p:cNvSpPr/>
          <p:nvPr/>
        </p:nvSpPr>
        <p:spPr>
          <a:xfrm>
            <a:off x="601014" y="5123403"/>
            <a:ext cx="2592947" cy="646331"/>
          </a:xfrm>
          <a:prstGeom prst="rect">
            <a:avLst/>
          </a:prstGeom>
        </p:spPr>
        <p:txBody>
          <a:bodyPr wrap="square">
            <a:spAutoFit/>
          </a:bodyPr>
          <a:lstStyle/>
          <a:p>
            <a:r>
              <a:rPr lang="en-US" dirty="0">
                <a:latin typeface="TimesNewRoman"/>
              </a:rPr>
              <a:t>The output resistance</a:t>
            </a:r>
          </a:p>
          <a:p>
            <a:r>
              <a:rPr lang="en-US" dirty="0">
                <a:latin typeface="TimesNewRoman"/>
              </a:rPr>
              <a:t>can be obtained as</a:t>
            </a:r>
            <a:endParaRPr lang="en-US" dirty="0"/>
          </a:p>
        </p:txBody>
      </p:sp>
      <mc:AlternateContent xmlns:mc="http://schemas.openxmlformats.org/markup-compatibility/2006" xmlns:a14="http://schemas.microsoft.com/office/drawing/2010/main">
        <mc:Choice Requires="a14">
          <p:sp>
            <p:nvSpPr>
              <p:cNvPr id="2" name="Rectangle 1"/>
              <p:cNvSpPr/>
              <p:nvPr/>
            </p:nvSpPr>
            <p:spPr>
              <a:xfrm>
                <a:off x="9272789" y="936938"/>
                <a:ext cx="2768957" cy="572143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Why the circuit reduced to one shown on left?</a:t>
                </a:r>
              </a:p>
              <a:p>
                <a:pPr algn="ctr"/>
                <a:endParaRPr lang="en-US" sz="2400" dirty="0" smtClean="0"/>
              </a:p>
              <a:p>
                <a:pPr algn="ctr"/>
                <a:endParaRPr lang="en-US" sz="2400" dirty="0" smtClean="0"/>
              </a:p>
              <a:p>
                <a:pPr algn="ctr"/>
                <a:endParaRPr lang="en-US" sz="2400" dirty="0"/>
              </a:p>
              <a:p>
                <a:pPr algn="ctr"/>
                <a:r>
                  <a:rPr lang="en-US" sz="2400" dirty="0" smtClean="0"/>
                  <a:t>For determining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𝑜𝑢𝑡</m:t>
                        </m:r>
                      </m:sub>
                    </m:sSub>
                  </m:oMath>
                </a14:m>
                <a:r>
                  <a:rPr lang="en-US" sz="2400" dirty="0" smtClean="0"/>
                  <a:t> we apply a test voltage at the output and put input source to zero that is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𝑔𝑠</m:t>
                        </m:r>
                        <m:r>
                          <a:rPr lang="en-US" sz="2400" b="0" i="1" smtClean="0">
                            <a:latin typeface="Cambria Math" panose="02040503050406030204" pitchFamily="18" charset="0"/>
                          </a:rPr>
                          <m:t>1</m:t>
                        </m:r>
                      </m:sub>
                    </m:sSub>
                  </m:oMath>
                </a14:m>
                <a:r>
                  <a:rPr lang="en-US" sz="2400" dirty="0" smtClean="0"/>
                  <a:t> is now zero</a:t>
                </a:r>
                <a:endParaRPr 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9272789" y="936938"/>
                <a:ext cx="2768957" cy="5721439"/>
              </a:xfrm>
              <a:prstGeom prst="rect">
                <a:avLst/>
              </a:prstGeom>
              <a:blipFill rotWithShape="0">
                <a:blip r:embed="rId4"/>
                <a:stretch>
                  <a:fillRect l="-877" r="-4386"/>
                </a:stretch>
              </a:blipFill>
            </p:spPr>
            <p:txBody>
              <a:bodyPr/>
              <a:lstStyle/>
              <a:p>
                <a:r>
                  <a:rPr lang="en-US">
                    <a:noFill/>
                  </a:rPr>
                  <a:t> </a:t>
                </a:r>
              </a:p>
            </p:txBody>
          </p:sp>
        </mc:Fallback>
      </mc:AlternateContent>
    </p:spTree>
    <p:extLst>
      <p:ext uri="{BB962C8B-B14F-4D97-AF65-F5344CB8AC3E}">
        <p14:creationId xmlns:p14="http://schemas.microsoft.com/office/powerpoint/2010/main" val="33617985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66929"/>
            <a:ext cx="12182801" cy="1133837"/>
          </a:xfrm>
          <a:prstGeom prst="rect">
            <a:avLst/>
          </a:prstGeom>
        </p:spPr>
      </p:pic>
      <p:pic>
        <p:nvPicPr>
          <p:cNvPr id="5" name="Picture 4"/>
          <p:cNvPicPr>
            <a:picLocks noChangeAspect="1"/>
          </p:cNvPicPr>
          <p:nvPr/>
        </p:nvPicPr>
        <p:blipFill>
          <a:blip r:embed="rId3"/>
          <a:stretch>
            <a:fillRect/>
          </a:stretch>
        </p:blipFill>
        <p:spPr>
          <a:xfrm>
            <a:off x="3464417" y="1648497"/>
            <a:ext cx="1912999" cy="460203"/>
          </a:xfrm>
          <a:prstGeom prst="rect">
            <a:avLst/>
          </a:prstGeom>
        </p:spPr>
      </p:pic>
      <p:pic>
        <p:nvPicPr>
          <p:cNvPr id="6" name="Picture 5"/>
          <p:cNvPicPr>
            <a:picLocks noChangeAspect="1"/>
          </p:cNvPicPr>
          <p:nvPr/>
        </p:nvPicPr>
        <p:blipFill>
          <a:blip r:embed="rId4"/>
          <a:stretch>
            <a:fillRect/>
          </a:stretch>
        </p:blipFill>
        <p:spPr>
          <a:xfrm>
            <a:off x="103522" y="2550018"/>
            <a:ext cx="9453460" cy="360312"/>
          </a:xfrm>
          <a:prstGeom prst="rect">
            <a:avLst/>
          </a:prstGeom>
        </p:spPr>
      </p:pic>
      <p:pic>
        <p:nvPicPr>
          <p:cNvPr id="7" name="Picture 6"/>
          <p:cNvPicPr>
            <a:picLocks noChangeAspect="1"/>
          </p:cNvPicPr>
          <p:nvPr/>
        </p:nvPicPr>
        <p:blipFill>
          <a:blip r:embed="rId5"/>
          <a:stretch>
            <a:fillRect/>
          </a:stretch>
        </p:blipFill>
        <p:spPr>
          <a:xfrm>
            <a:off x="230097" y="3250136"/>
            <a:ext cx="3989296" cy="497616"/>
          </a:xfrm>
          <a:prstGeom prst="rect">
            <a:avLst/>
          </a:prstGeom>
        </p:spPr>
      </p:pic>
      <p:pic>
        <p:nvPicPr>
          <p:cNvPr id="8" name="Picture 7"/>
          <p:cNvPicPr>
            <a:picLocks noChangeAspect="1"/>
          </p:cNvPicPr>
          <p:nvPr/>
        </p:nvPicPr>
        <p:blipFill>
          <a:blip r:embed="rId6"/>
          <a:stretch>
            <a:fillRect/>
          </a:stretch>
        </p:blipFill>
        <p:spPr>
          <a:xfrm>
            <a:off x="230096" y="3956378"/>
            <a:ext cx="2547443" cy="409560"/>
          </a:xfrm>
          <a:prstGeom prst="rect">
            <a:avLst/>
          </a:prstGeom>
        </p:spPr>
      </p:pic>
      <p:pic>
        <p:nvPicPr>
          <p:cNvPr id="9" name="Picture 8"/>
          <p:cNvPicPr>
            <a:picLocks noChangeAspect="1"/>
          </p:cNvPicPr>
          <p:nvPr/>
        </p:nvPicPr>
        <p:blipFill>
          <a:blip r:embed="rId7"/>
          <a:stretch>
            <a:fillRect/>
          </a:stretch>
        </p:blipFill>
        <p:spPr>
          <a:xfrm>
            <a:off x="230096" y="4626080"/>
            <a:ext cx="3731406" cy="449932"/>
          </a:xfrm>
          <a:prstGeom prst="rect">
            <a:avLst/>
          </a:prstGeom>
        </p:spPr>
      </p:pic>
      <p:pic>
        <p:nvPicPr>
          <p:cNvPr id="10" name="Picture 9"/>
          <p:cNvPicPr>
            <a:picLocks noChangeAspect="1"/>
          </p:cNvPicPr>
          <p:nvPr/>
        </p:nvPicPr>
        <p:blipFill>
          <a:blip r:embed="rId8"/>
          <a:stretch>
            <a:fillRect/>
          </a:stretch>
        </p:blipFill>
        <p:spPr>
          <a:xfrm>
            <a:off x="230096" y="5336154"/>
            <a:ext cx="4353498" cy="427315"/>
          </a:xfrm>
          <a:prstGeom prst="rect">
            <a:avLst/>
          </a:prstGeom>
        </p:spPr>
      </p:pic>
      <p:pic>
        <p:nvPicPr>
          <p:cNvPr id="11" name="Picture 10"/>
          <p:cNvPicPr>
            <a:picLocks noChangeAspect="1"/>
          </p:cNvPicPr>
          <p:nvPr/>
        </p:nvPicPr>
        <p:blipFill>
          <a:blip r:embed="rId9"/>
          <a:stretch>
            <a:fillRect/>
          </a:stretch>
        </p:blipFill>
        <p:spPr>
          <a:xfrm>
            <a:off x="230096" y="6023611"/>
            <a:ext cx="3818192" cy="640803"/>
          </a:xfrm>
          <a:prstGeom prst="rect">
            <a:avLst/>
          </a:prstGeom>
        </p:spPr>
      </p:pic>
      <p:pic>
        <p:nvPicPr>
          <p:cNvPr id="12" name="Picture 11"/>
          <p:cNvPicPr>
            <a:picLocks noChangeAspect="1"/>
          </p:cNvPicPr>
          <p:nvPr/>
        </p:nvPicPr>
        <p:blipFill>
          <a:blip r:embed="rId10"/>
          <a:stretch>
            <a:fillRect/>
          </a:stretch>
        </p:blipFill>
        <p:spPr>
          <a:xfrm>
            <a:off x="5244286" y="6233375"/>
            <a:ext cx="2073337" cy="431039"/>
          </a:xfrm>
          <a:prstGeom prst="rect">
            <a:avLst/>
          </a:prstGeom>
        </p:spPr>
      </p:pic>
      <p:pic>
        <p:nvPicPr>
          <p:cNvPr id="13" name="Picture 5" descr="se07F08"/>
          <p:cNvPicPr>
            <a:picLocks noChangeAspect="1" noChangeArrowheads="1"/>
          </p:cNvPicPr>
          <p:nvPr/>
        </p:nvPicPr>
        <p:blipFill rotWithShape="1">
          <a:blip r:embed="rId11">
            <a:extLst>
              <a:ext uri="{28A0092B-C50C-407E-A947-70E740481C1C}">
                <a14:useLocalDpi xmlns:a14="http://schemas.microsoft.com/office/drawing/2010/main" val="0"/>
              </a:ext>
            </a:extLst>
          </a:blip>
          <a:srcRect l="30084" b="8346"/>
          <a:stretch/>
        </p:blipFill>
        <p:spPr bwMode="auto">
          <a:xfrm>
            <a:off x="6514692" y="3103808"/>
            <a:ext cx="5668109" cy="3176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ight Arrow 13"/>
          <p:cNvSpPr/>
          <p:nvPr/>
        </p:nvSpPr>
        <p:spPr>
          <a:xfrm>
            <a:off x="4219393" y="6279913"/>
            <a:ext cx="700337" cy="3845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70165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p:cNvSpPr txBox="1"/>
              <p:nvPr/>
            </p:nvSpPr>
            <p:spPr>
              <a:xfrm>
                <a:off x="98066" y="141666"/>
                <a:ext cx="11905044" cy="1569660"/>
              </a:xfrm>
              <a:prstGeom prst="rect">
                <a:avLst/>
              </a:prstGeom>
              <a:noFill/>
            </p:spPr>
            <p:txBody>
              <a:bodyPr wrap="square" rtlCol="0">
                <a:spAutoFit/>
              </a:bodyPr>
              <a:lstStyle/>
              <a:p>
                <a:r>
                  <a:rPr lang="en-US" sz="2400" dirty="0" smtClean="0"/>
                  <a:t>Thus CG transistor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𝑄</m:t>
                        </m:r>
                      </m:e>
                      <m:sub>
                        <m:r>
                          <a:rPr lang="en-US" sz="2400" b="0" i="1" smtClean="0">
                            <a:latin typeface="Cambria Math" panose="02040503050406030204" pitchFamily="18" charset="0"/>
                          </a:rPr>
                          <m:t>2</m:t>
                        </m:r>
                      </m:sub>
                    </m:sSub>
                  </m:oMath>
                </a14:m>
                <a:r>
                  <a:rPr lang="en-US" sz="2400" dirty="0" smtClean="0"/>
                  <a:t> raises the output resistance of the amplifier by the factor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𝑚</m:t>
                        </m:r>
                        <m:r>
                          <a:rPr lang="en-US" sz="2400" b="0" i="1" smtClean="0">
                            <a:latin typeface="Cambria Math" panose="02040503050406030204" pitchFamily="18" charset="0"/>
                          </a:rPr>
                          <m:t>2</m:t>
                        </m:r>
                      </m:sub>
                    </m:sSub>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02</m:t>
                        </m:r>
                      </m:sub>
                    </m:sSub>
                  </m:oMath>
                </a14:m>
                <a:r>
                  <a:rPr lang="en-US" sz="2400" dirty="0" smtClean="0"/>
                  <a:t>) </a:t>
                </a:r>
                <a:r>
                  <a:rPr lang="en-US" sz="2400" dirty="0" smtClean="0">
                    <a:solidFill>
                      <a:srgbClr val="FF0000"/>
                    </a:solidFill>
                  </a:rPr>
                  <a:t>, which is its intrinsic gain</a:t>
                </a:r>
                <a:r>
                  <a:rPr lang="en-US" sz="2400" dirty="0" smtClean="0"/>
                  <a:t>. At the same time, the CG transistor simply passes the current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𝑚</m:t>
                        </m:r>
                        <m:r>
                          <a:rPr lang="en-US" sz="2400" b="0" i="1" smtClean="0">
                            <a:latin typeface="Cambria Math" panose="02040503050406030204" pitchFamily="18" charset="0"/>
                          </a:rPr>
                          <m:t>1</m:t>
                        </m:r>
                      </m:sub>
                    </m:sSub>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oMath>
                </a14:m>
                <a:r>
                  <a:rPr lang="en-US" sz="2400" dirty="0" smtClean="0"/>
                  <a:t> to the output node. Thus the CG or </a:t>
                </a:r>
                <a:r>
                  <a:rPr lang="en-US" sz="2400" dirty="0" err="1" smtClean="0"/>
                  <a:t>cascode</a:t>
                </a:r>
                <a:r>
                  <a:rPr lang="en-US" sz="2400" dirty="0" smtClean="0"/>
                  <a:t> transistor very effectively realizes the objective we set for the current buffer with </a:t>
                </a:r>
                <a14:m>
                  <m:oMath xmlns:m="http://schemas.openxmlformats.org/officeDocument/2006/math">
                    <m:r>
                      <a:rPr lang="en-US" sz="2400" b="0" i="1" smtClean="0">
                        <a:latin typeface="Cambria Math" panose="02040503050406030204" pitchFamily="18" charset="0"/>
                      </a:rPr>
                      <m:t>𝐾</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02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𝑚</m:t>
                        </m:r>
                        <m:r>
                          <a:rPr lang="en-US" sz="2400" b="0" i="1" smtClean="0">
                            <a:latin typeface="Cambria Math" panose="02040503050406030204" pitchFamily="18" charset="0"/>
                          </a:rPr>
                          <m:t>2</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02</m:t>
                        </m:r>
                      </m:sub>
                    </m:sSub>
                  </m:oMath>
                </a14:m>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98066" y="141666"/>
                <a:ext cx="11905044" cy="1569660"/>
              </a:xfrm>
              <a:prstGeom prst="rect">
                <a:avLst/>
              </a:prstGeom>
              <a:blipFill rotWithShape="0">
                <a:blip r:embed="rId2"/>
                <a:stretch>
                  <a:fillRect l="-768" t="-3101" b="-7752"/>
                </a:stretch>
              </a:blipFill>
            </p:spPr>
            <p:txBody>
              <a:bodyPr/>
              <a:lstStyle/>
              <a:p>
                <a:r>
                  <a:rPr lang="en-US">
                    <a:noFill/>
                  </a:rPr>
                  <a:t> </a:t>
                </a:r>
              </a:p>
            </p:txBody>
          </p:sp>
        </mc:Fallback>
      </mc:AlternateContent>
      <p:sp>
        <p:nvSpPr>
          <p:cNvPr id="7" name="Rectangle 6"/>
          <p:cNvSpPr/>
          <p:nvPr/>
        </p:nvSpPr>
        <p:spPr>
          <a:xfrm>
            <a:off x="98066" y="2013525"/>
            <a:ext cx="3275526" cy="2862322"/>
          </a:xfrm>
          <a:prstGeom prst="rect">
            <a:avLst/>
          </a:prstGeom>
          <a:solidFill>
            <a:srgbClr val="FFFF00"/>
          </a:solidFill>
        </p:spPr>
        <p:txBody>
          <a:bodyPr wrap="square">
            <a:spAutoFit/>
          </a:bodyPr>
          <a:lstStyle/>
          <a:p>
            <a:r>
              <a:rPr lang="en-US" sz="2000" b="1" dirty="0">
                <a:solidFill>
                  <a:srgbClr val="00FFFF"/>
                </a:solidFill>
                <a:latin typeface="Arial" panose="020B0604020202020204" pitchFamily="34" charset="0"/>
                <a:cs typeface="Arial" panose="020B0604020202020204" pitchFamily="34" charset="0"/>
              </a:rPr>
              <a:t>Voltage </a:t>
            </a:r>
            <a:r>
              <a:rPr lang="en-US" sz="2000" b="1" dirty="0" smtClean="0">
                <a:solidFill>
                  <a:srgbClr val="00FFFF"/>
                </a:solidFill>
                <a:latin typeface="Arial" panose="020B0604020202020204" pitchFamily="34" charset="0"/>
                <a:cs typeface="Arial" panose="020B0604020202020204" pitchFamily="34" charset="0"/>
              </a:rPr>
              <a:t>Gain:</a:t>
            </a:r>
          </a:p>
          <a:p>
            <a:endParaRPr lang="en-US" sz="2000" b="1" dirty="0" smtClean="0">
              <a:solidFill>
                <a:srgbClr val="00FFFF"/>
              </a:solidFill>
              <a:latin typeface="Arial" panose="020B0604020202020204" pitchFamily="34" charset="0"/>
              <a:cs typeface="Arial" panose="020B0604020202020204" pitchFamily="34" charset="0"/>
            </a:endParaRPr>
          </a:p>
          <a:p>
            <a:r>
              <a:rPr lang="en-US" sz="2000" b="1" dirty="0" smtClean="0">
                <a:solidFill>
                  <a:srgbClr val="00FFFF"/>
                </a:solidFill>
                <a:latin typeface="Arial" panose="020B0604020202020204" pitchFamily="34" charset="0"/>
                <a:cs typeface="Arial" panose="020B0604020202020204" pitchFamily="34" charset="0"/>
              </a:rPr>
              <a:t> </a:t>
            </a:r>
            <a:r>
              <a:rPr lang="en-US" sz="2000" dirty="0">
                <a:solidFill>
                  <a:srgbClr val="000000"/>
                </a:solidFill>
                <a:latin typeface="Arial" panose="020B0604020202020204" pitchFamily="34" charset="0"/>
                <a:cs typeface="Arial" panose="020B0604020202020204" pitchFamily="34" charset="0"/>
              </a:rPr>
              <a:t>If the </a:t>
            </a:r>
            <a:r>
              <a:rPr lang="en-US" sz="2000" dirty="0" err="1">
                <a:solidFill>
                  <a:srgbClr val="000000"/>
                </a:solidFill>
                <a:latin typeface="Arial" panose="020B0604020202020204" pitchFamily="34" charset="0"/>
                <a:cs typeface="Arial" panose="020B0604020202020204" pitchFamily="34" charset="0"/>
              </a:rPr>
              <a:t>cascode</a:t>
            </a:r>
            <a:r>
              <a:rPr lang="en-US" sz="2000" dirty="0">
                <a:solidFill>
                  <a:srgbClr val="000000"/>
                </a:solidFill>
                <a:latin typeface="Arial" panose="020B0604020202020204" pitchFamily="34" charset="0"/>
                <a:cs typeface="Arial" panose="020B0604020202020204" pitchFamily="34" charset="0"/>
              </a:rPr>
              <a:t> amplifier is loaded with an ideal constant-current </a:t>
            </a:r>
            <a:r>
              <a:rPr lang="en-US" sz="2000" dirty="0" smtClean="0">
                <a:solidFill>
                  <a:srgbClr val="000000"/>
                </a:solidFill>
                <a:latin typeface="Arial" panose="020B0604020202020204" pitchFamily="34" charset="0"/>
                <a:cs typeface="Arial" panose="020B0604020202020204" pitchFamily="34" charset="0"/>
              </a:rPr>
              <a:t>source,</a:t>
            </a:r>
            <a:r>
              <a:rPr lang="en-US" sz="2000" dirty="0">
                <a:latin typeface="Arial" panose="020B0604020202020204" pitchFamily="34" charset="0"/>
                <a:cs typeface="Arial" panose="020B0604020202020204" pitchFamily="34" charset="0"/>
              </a:rPr>
              <a:t> the voltage gain realized can be found from the equivalent </a:t>
            </a:r>
            <a:r>
              <a:rPr lang="en-US" sz="2000" dirty="0" smtClean="0">
                <a:latin typeface="Arial" panose="020B0604020202020204" pitchFamily="34" charset="0"/>
                <a:cs typeface="Arial" panose="020B0604020202020204" pitchFamily="34" charset="0"/>
              </a:rPr>
              <a:t>circuit as on the right </a:t>
            </a:r>
            <a:endParaRPr lang="en-US" sz="20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3401558" y="1980821"/>
            <a:ext cx="8616339" cy="4606216"/>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98066" y="5895429"/>
                <a:ext cx="7147775" cy="962571"/>
              </a:xfrm>
              <a:prstGeom prst="rect">
                <a:avLst/>
              </a:prstGeom>
              <a:solidFill>
                <a:srgbClr val="00FF00"/>
              </a:solidFill>
            </p:spPr>
            <p:txBody>
              <a:bodyPr wrap="square" rtlCol="0">
                <a:spAutoFit/>
              </a:bodyPr>
              <a:lstStyle/>
              <a:p>
                <a:r>
                  <a:rPr lang="en-US" sz="2800" dirty="0" smtClean="0"/>
                  <a:t>Thus cascading results in increasing the gain magnitude from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𝐴</m:t>
                        </m:r>
                      </m:e>
                      <m:sub>
                        <m:r>
                          <a:rPr lang="en-US" sz="2800" b="0" i="1" smtClean="0">
                            <a:latin typeface="Cambria Math" panose="02040503050406030204" pitchFamily="18" charset="0"/>
                          </a:rPr>
                          <m:t>0</m:t>
                        </m:r>
                      </m:sub>
                    </m:sSub>
                    <m:r>
                      <a:rPr lang="en-US" sz="2800" b="0" i="1" smtClean="0">
                        <a:latin typeface="Cambria Math" panose="02040503050406030204" pitchFamily="18" charset="0"/>
                      </a:rPr>
                      <m:t> </m:t>
                    </m:r>
                    <m:r>
                      <a:rPr lang="en-US" sz="2800" b="0" i="1" smtClean="0">
                        <a:latin typeface="Cambria Math" panose="02040503050406030204" pitchFamily="18" charset="0"/>
                      </a:rPr>
                      <m:t>𝑡𝑜</m:t>
                    </m:r>
                    <m:r>
                      <a:rPr lang="en-US" sz="2800" b="0" i="1" smtClean="0">
                        <a:latin typeface="Cambria Math" panose="02040503050406030204" pitchFamily="18" charset="0"/>
                      </a:rPr>
                      <m:t> </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𝐴</m:t>
                        </m:r>
                      </m:e>
                      <m:sub>
                        <m:r>
                          <a:rPr lang="en-US" sz="2800" b="0" i="1" smtClean="0">
                            <a:latin typeface="Cambria Math" panose="02040503050406030204" pitchFamily="18" charset="0"/>
                          </a:rPr>
                          <m:t>0</m:t>
                        </m:r>
                      </m:sub>
                      <m:sup>
                        <m:r>
                          <a:rPr lang="en-US" sz="2800" b="0" i="1" smtClean="0">
                            <a:latin typeface="Cambria Math" panose="02040503050406030204" pitchFamily="18" charset="0"/>
                          </a:rPr>
                          <m:t>2</m:t>
                        </m:r>
                      </m:sup>
                    </m:sSubSup>
                  </m:oMath>
                </a14:m>
                <a:endParaRPr lang="en-US"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98066" y="5895429"/>
                <a:ext cx="7147775" cy="962571"/>
              </a:xfrm>
              <a:prstGeom prst="rect">
                <a:avLst/>
              </a:prstGeom>
              <a:blipFill rotWithShape="0">
                <a:blip r:embed="rId4"/>
                <a:stretch>
                  <a:fillRect l="-1705" t="-5696" b="-17089"/>
                </a:stretch>
              </a:blipFill>
            </p:spPr>
            <p:txBody>
              <a:bodyPr/>
              <a:lstStyle/>
              <a:p>
                <a:r>
                  <a:rPr lang="en-US">
                    <a:noFill/>
                  </a:rPr>
                  <a:t> </a:t>
                </a:r>
              </a:p>
            </p:txBody>
          </p:sp>
        </mc:Fallback>
      </mc:AlternateContent>
      <p:pic>
        <p:nvPicPr>
          <p:cNvPr id="2" name="Picture 1"/>
          <p:cNvPicPr>
            <a:picLocks noChangeAspect="1"/>
          </p:cNvPicPr>
          <p:nvPr/>
        </p:nvPicPr>
        <p:blipFill>
          <a:blip r:embed="rId5"/>
          <a:stretch>
            <a:fillRect/>
          </a:stretch>
        </p:blipFill>
        <p:spPr>
          <a:xfrm>
            <a:off x="4482272" y="2574070"/>
            <a:ext cx="3227456" cy="1709859"/>
          </a:xfrm>
          <a:prstGeom prst="rect">
            <a:avLst/>
          </a:prstGeom>
        </p:spPr>
      </p:pic>
    </p:spTree>
    <p:extLst>
      <p:ext uri="{BB962C8B-B14F-4D97-AF65-F5344CB8AC3E}">
        <p14:creationId xmlns:p14="http://schemas.microsoft.com/office/powerpoint/2010/main" val="40803758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458674" y="473424"/>
                <a:ext cx="10488368" cy="6016134"/>
              </a:xfrm>
              <a:prstGeom prst="rect">
                <a:avLst/>
              </a:prstGeom>
              <a:solidFill>
                <a:srgbClr val="00FF00"/>
              </a:solidFill>
            </p:spPr>
            <p:txBody>
              <a:bodyPr wrap="square" rtlCol="0">
                <a:spAutoFit/>
              </a:bodyPr>
              <a:lstStyle/>
              <a:p>
                <a:r>
                  <a:rPr lang="en-US" sz="4800" b="1" dirty="0" smtClean="0"/>
                  <a:t>The </a:t>
                </a:r>
                <a:r>
                  <a:rPr lang="en-US" sz="4800" b="1" dirty="0" err="1" smtClean="0"/>
                  <a:t>cascoding</a:t>
                </a:r>
                <a:r>
                  <a:rPr lang="en-US" sz="4800" b="1" dirty="0" smtClean="0"/>
                  <a:t> results in increasing the gain magnitude from </a:t>
                </a:r>
                <a14:m>
                  <m:oMath xmlns:m="http://schemas.openxmlformats.org/officeDocument/2006/math">
                    <m:sSub>
                      <m:sSubPr>
                        <m:ctrlPr>
                          <a:rPr lang="en-US" sz="4800" b="1" i="1" smtClean="0">
                            <a:latin typeface="Cambria Math" panose="02040503050406030204" pitchFamily="18" charset="0"/>
                          </a:rPr>
                        </m:ctrlPr>
                      </m:sSubPr>
                      <m:e>
                        <m:r>
                          <a:rPr lang="en-US" sz="4800" b="1" i="1" smtClean="0">
                            <a:latin typeface="Cambria Math" panose="02040503050406030204" pitchFamily="18" charset="0"/>
                          </a:rPr>
                          <m:t>𝑨</m:t>
                        </m:r>
                      </m:e>
                      <m:sub>
                        <m:r>
                          <a:rPr lang="en-US" sz="4800" b="1" i="1" smtClean="0">
                            <a:latin typeface="Cambria Math" panose="02040503050406030204" pitchFamily="18" charset="0"/>
                          </a:rPr>
                          <m:t>𝟎</m:t>
                        </m:r>
                      </m:sub>
                    </m:sSub>
                    <m:r>
                      <a:rPr lang="en-US" sz="4800" b="1" i="1" smtClean="0">
                        <a:latin typeface="Cambria Math" panose="02040503050406030204" pitchFamily="18" charset="0"/>
                      </a:rPr>
                      <m:t> </m:t>
                    </m:r>
                    <m:r>
                      <a:rPr lang="en-US" sz="4800" b="1" i="1" smtClean="0">
                        <a:latin typeface="Cambria Math" panose="02040503050406030204" pitchFamily="18" charset="0"/>
                      </a:rPr>
                      <m:t>𝒕𝒐</m:t>
                    </m:r>
                    <m:r>
                      <a:rPr lang="en-US" sz="4800" b="1" i="1" smtClean="0">
                        <a:latin typeface="Cambria Math" panose="02040503050406030204" pitchFamily="18" charset="0"/>
                      </a:rPr>
                      <m:t> </m:t>
                    </m:r>
                    <m:sSubSup>
                      <m:sSubSupPr>
                        <m:ctrlPr>
                          <a:rPr lang="en-US" sz="4800" b="1" i="1" smtClean="0">
                            <a:latin typeface="Cambria Math" panose="02040503050406030204" pitchFamily="18" charset="0"/>
                          </a:rPr>
                        </m:ctrlPr>
                      </m:sSubSupPr>
                      <m:e>
                        <m:r>
                          <a:rPr lang="en-US" sz="4800" b="1" i="1" smtClean="0">
                            <a:latin typeface="Cambria Math" panose="02040503050406030204" pitchFamily="18" charset="0"/>
                          </a:rPr>
                          <m:t>𝑨</m:t>
                        </m:r>
                      </m:e>
                      <m:sub>
                        <m:r>
                          <a:rPr lang="en-US" sz="4800" b="1" i="1" smtClean="0">
                            <a:latin typeface="Cambria Math" panose="02040503050406030204" pitchFamily="18" charset="0"/>
                          </a:rPr>
                          <m:t>𝟎</m:t>
                        </m:r>
                      </m:sub>
                      <m:sup>
                        <m:r>
                          <a:rPr lang="en-US" sz="4800" b="1" i="1" smtClean="0">
                            <a:latin typeface="Cambria Math" panose="02040503050406030204" pitchFamily="18" charset="0"/>
                          </a:rPr>
                          <m:t>𝟐</m:t>
                        </m:r>
                      </m:sup>
                    </m:sSubSup>
                  </m:oMath>
                </a14:m>
                <a:r>
                  <a:rPr lang="en-US" sz="4800" b="1" dirty="0" smtClean="0"/>
                  <a:t> ; but we need to increase the output impedance of current source to actually increase the overall gain of the system as the two impedances are in parallel , increasing one can not increase the overall impedance </a:t>
                </a:r>
                <a:endParaRPr lang="en-US" sz="4800" b="1" dirty="0"/>
              </a:p>
            </p:txBody>
          </p:sp>
        </mc:Choice>
        <mc:Fallback xmlns="">
          <p:sp>
            <p:nvSpPr>
              <p:cNvPr id="4" name="TextBox 3"/>
              <p:cNvSpPr txBox="1">
                <a:spLocks noRot="1" noChangeAspect="1" noMove="1" noResize="1" noEditPoints="1" noAdjustHandles="1" noChangeArrowheads="1" noChangeShapeType="1" noTextEdit="1"/>
              </p:cNvSpPr>
              <p:nvPr/>
            </p:nvSpPr>
            <p:spPr>
              <a:xfrm>
                <a:off x="458674" y="473424"/>
                <a:ext cx="10488368" cy="6016134"/>
              </a:xfrm>
              <a:prstGeom prst="rect">
                <a:avLst/>
              </a:prstGeom>
              <a:blipFill rotWithShape="0">
                <a:blip r:embed="rId2"/>
                <a:stretch>
                  <a:fillRect l="-2615" t="-2229" r="-3196" b="-5066"/>
                </a:stretch>
              </a:blipFill>
            </p:spPr>
            <p:txBody>
              <a:bodyPr/>
              <a:lstStyle/>
              <a:p>
                <a:r>
                  <a:rPr lang="en-US">
                    <a:noFill/>
                  </a:rPr>
                  <a:t> </a:t>
                </a:r>
              </a:p>
            </p:txBody>
          </p:sp>
        </mc:Fallback>
      </mc:AlternateContent>
    </p:spTree>
    <p:extLst>
      <p:ext uri="{BB962C8B-B14F-4D97-AF65-F5344CB8AC3E}">
        <p14:creationId xmlns:p14="http://schemas.microsoft.com/office/powerpoint/2010/main" val="56606549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ChangeArrowheads="1"/>
          </p:cNvSpPr>
          <p:nvPr>
            <p:ph type="title"/>
          </p:nvPr>
        </p:nvSpPr>
        <p:spPr>
          <a:xfrm>
            <a:off x="129862" y="159063"/>
            <a:ext cx="7610341" cy="909883"/>
          </a:xfrm>
          <a:solidFill>
            <a:srgbClr val="00FF00"/>
          </a:solidFill>
        </p:spPr>
        <p:txBody>
          <a:bodyPr/>
          <a:lstStyle/>
          <a:p>
            <a:pPr eaLnBrk="1" hangingPunct="1"/>
            <a:r>
              <a:rPr lang="en-US" altLang="en-US" dirty="0" err="1" smtClean="0"/>
              <a:t>Cascoding</a:t>
            </a:r>
            <a:r>
              <a:rPr lang="en-US" altLang="en-US" dirty="0" smtClean="0"/>
              <a:t> current source as well</a:t>
            </a:r>
          </a:p>
        </p:txBody>
      </p:sp>
      <p:pic>
        <p:nvPicPr>
          <p:cNvPr id="27653" name="Picture 5" descr="se07F09"/>
          <p:cNvPicPr>
            <a:picLocks noChangeAspect="1" noChangeArrowheads="1"/>
          </p:cNvPicPr>
          <p:nvPr/>
        </p:nvPicPr>
        <p:blipFill rotWithShape="1">
          <a:blip r:embed="rId2">
            <a:extLst>
              <a:ext uri="{28A0092B-C50C-407E-A947-70E740481C1C}">
                <a14:useLocalDpi xmlns:a14="http://schemas.microsoft.com/office/drawing/2010/main" val="0"/>
              </a:ext>
            </a:extLst>
          </a:blip>
          <a:srcRect l="53035" t="45625"/>
          <a:stretch/>
        </p:blipFill>
        <p:spPr bwMode="auto">
          <a:xfrm>
            <a:off x="6362163" y="4359278"/>
            <a:ext cx="3113467" cy="2130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se07F09"/>
          <p:cNvPicPr>
            <a:picLocks noChangeAspect="1" noChangeArrowheads="1"/>
          </p:cNvPicPr>
          <p:nvPr/>
        </p:nvPicPr>
        <p:blipFill rotWithShape="1">
          <a:blip r:embed="rId2">
            <a:extLst>
              <a:ext uri="{28A0092B-C50C-407E-A947-70E740481C1C}">
                <a14:useLocalDpi xmlns:a14="http://schemas.microsoft.com/office/drawing/2010/main" val="0"/>
              </a:ext>
            </a:extLst>
          </a:blip>
          <a:srcRect r="52768"/>
          <a:stretch/>
        </p:blipFill>
        <p:spPr bwMode="auto">
          <a:xfrm>
            <a:off x="360340" y="2786578"/>
            <a:ext cx="3131176" cy="391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 name="Rectangular Callout 1"/>
              <p:cNvSpPr/>
              <p:nvPr/>
            </p:nvSpPr>
            <p:spPr>
              <a:xfrm>
                <a:off x="2833352" y="1300766"/>
                <a:ext cx="5293216" cy="1853262"/>
              </a:xfrm>
              <a:prstGeom prst="wedgeRectCallout">
                <a:avLst>
                  <a:gd name="adj1" fmla="val -62682"/>
                  <a:gd name="adj2" fmla="val 534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This current source is not ideal that is it has a finite impedance which is now in parallel with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𝑅</m:t>
                        </m:r>
                      </m:e>
                      <m:sub>
                        <m:r>
                          <a:rPr lang="en-US" sz="2800" b="0" i="1" smtClean="0">
                            <a:latin typeface="Cambria Math" panose="02040503050406030204" pitchFamily="18" charset="0"/>
                          </a:rPr>
                          <m:t>0</m:t>
                        </m:r>
                      </m:sub>
                    </m:sSub>
                  </m:oMath>
                </a14:m>
                <a:endParaRPr lang="en-US" sz="2800" dirty="0"/>
              </a:p>
            </p:txBody>
          </p:sp>
        </mc:Choice>
        <mc:Fallback xmlns="">
          <p:sp>
            <p:nvSpPr>
              <p:cNvPr id="2" name="Rectangular Callout 1"/>
              <p:cNvSpPr>
                <a:spLocks noRot="1" noChangeAspect="1" noMove="1" noResize="1" noEditPoints="1" noAdjustHandles="1" noChangeArrowheads="1" noChangeShapeType="1" noTextEdit="1"/>
              </p:cNvSpPr>
              <p:nvPr/>
            </p:nvSpPr>
            <p:spPr>
              <a:xfrm>
                <a:off x="2833352" y="1300766"/>
                <a:ext cx="5293216" cy="1853262"/>
              </a:xfrm>
              <a:prstGeom prst="wedgeRectCallout">
                <a:avLst>
                  <a:gd name="adj1" fmla="val -62682"/>
                  <a:gd name="adj2" fmla="val 53466"/>
                </a:avLst>
              </a:prstGeom>
              <a:blipFill rotWithShape="0">
                <a:blip r:embed="rId3"/>
                <a:stretch>
                  <a:fillRect r="-3150"/>
                </a:stretch>
              </a:blipFill>
            </p:spPr>
            <p:txBody>
              <a:bodyPr/>
              <a:lstStyle/>
              <a:p>
                <a:r>
                  <a:rPr lang="en-US">
                    <a:noFill/>
                  </a:rPr>
                  <a:t> </a:t>
                </a:r>
              </a:p>
            </p:txBody>
          </p:sp>
        </mc:Fallback>
      </mc:AlternateContent>
      <p:sp>
        <p:nvSpPr>
          <p:cNvPr id="4" name="Rectangular Callout 3"/>
          <p:cNvSpPr/>
          <p:nvPr/>
        </p:nvSpPr>
        <p:spPr>
          <a:xfrm>
            <a:off x="4121240" y="3864088"/>
            <a:ext cx="1365161" cy="1065190"/>
          </a:xfrm>
          <a:prstGeom prst="wedgeRectCallout">
            <a:avLst>
              <a:gd name="adj1" fmla="val 129167"/>
              <a:gd name="adj2" fmla="val 564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Cascode</a:t>
            </a:r>
            <a:r>
              <a:rPr lang="en-US" dirty="0" smtClean="0"/>
              <a:t> Amplifier</a:t>
            </a:r>
            <a:endParaRPr lang="en-US" dirty="0"/>
          </a:p>
        </p:txBody>
      </p:sp>
      <p:grpSp>
        <p:nvGrpSpPr>
          <p:cNvPr id="3" name="Group 2"/>
          <p:cNvGrpSpPr/>
          <p:nvPr/>
        </p:nvGrpSpPr>
        <p:grpSpPr>
          <a:xfrm>
            <a:off x="7680638" y="296214"/>
            <a:ext cx="4270956" cy="4222976"/>
            <a:chOff x="7680638" y="296214"/>
            <a:chExt cx="4270956" cy="4222976"/>
          </a:xfrm>
        </p:grpSpPr>
        <p:pic>
          <p:nvPicPr>
            <p:cNvPr id="10" name="Picture 5" descr="se07F03"/>
            <p:cNvPicPr>
              <a:picLocks noChangeAspect="1" noChangeArrowheads="1"/>
            </p:cNvPicPr>
            <p:nvPr/>
          </p:nvPicPr>
          <p:blipFill rotWithShape="1">
            <a:blip r:embed="rId4">
              <a:extLst>
                <a:ext uri="{28A0092B-C50C-407E-A947-70E740481C1C}">
                  <a14:useLocalDpi xmlns:a14="http://schemas.microsoft.com/office/drawing/2010/main" val="0"/>
                </a:ext>
              </a:extLst>
            </a:blip>
            <a:srcRect l="61893" r="16616" b="75441"/>
            <a:stretch/>
          </p:blipFill>
          <p:spPr bwMode="auto">
            <a:xfrm>
              <a:off x="7680638" y="2485624"/>
              <a:ext cx="1553514" cy="2033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ular Callout 4"/>
            <p:cNvSpPr/>
            <p:nvPr/>
          </p:nvSpPr>
          <p:spPr>
            <a:xfrm>
              <a:off x="10225825" y="296214"/>
              <a:ext cx="1725769" cy="1519707"/>
            </a:xfrm>
            <a:prstGeom prst="wedgeRectCallout">
              <a:avLst>
                <a:gd name="adj1" fmla="val -140982"/>
                <a:gd name="adj2" fmla="val 1353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Non Ideal current source</a:t>
              </a:r>
              <a:endParaRPr lang="en-US" dirty="0"/>
            </a:p>
          </p:txBody>
        </p:sp>
        <mc:AlternateContent xmlns:mc="http://schemas.openxmlformats.org/markup-compatibility/2006" xmlns:a14="http://schemas.microsoft.com/office/drawing/2010/main">
          <mc:Choice Requires="a14">
            <p:sp>
              <p:nvSpPr>
                <p:cNvPr id="6" name="Rectangular Callout 5"/>
                <p:cNvSpPr/>
                <p:nvPr/>
              </p:nvSpPr>
              <p:spPr>
                <a:xfrm>
                  <a:off x="10560676" y="3154028"/>
                  <a:ext cx="1390918" cy="1365162"/>
                </a:xfrm>
                <a:prstGeom prst="wedgeRectCallout">
                  <a:avLst>
                    <a:gd name="adj1" fmla="val -143981"/>
                    <a:gd name="adj2" fmla="val -25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Must increase this resistor to the level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oMath>
                  </a14:m>
                  <a:endParaRPr lang="en-US" dirty="0"/>
                </a:p>
              </p:txBody>
            </p:sp>
          </mc:Choice>
          <mc:Fallback xmlns="">
            <p:sp>
              <p:nvSpPr>
                <p:cNvPr id="6" name="Rectangular Callout 5"/>
                <p:cNvSpPr>
                  <a:spLocks noRot="1" noChangeAspect="1" noMove="1" noResize="1" noEditPoints="1" noAdjustHandles="1" noChangeArrowheads="1" noChangeShapeType="1" noTextEdit="1"/>
                </p:cNvSpPr>
                <p:nvPr/>
              </p:nvSpPr>
              <p:spPr>
                <a:xfrm>
                  <a:off x="10560676" y="3154028"/>
                  <a:ext cx="1390918" cy="1365162"/>
                </a:xfrm>
                <a:prstGeom prst="wedgeRectCallout">
                  <a:avLst>
                    <a:gd name="adj1" fmla="val -143981"/>
                    <a:gd name="adj2" fmla="val -2594"/>
                  </a:avLst>
                </a:prstGeom>
                <a:blipFill rotWithShape="0">
                  <a:blip r:embed="rId5"/>
                  <a:stretch>
                    <a:fillRect t="-5310" r="-2643" b="-3097"/>
                  </a:stretch>
                </a:blipFill>
              </p:spPr>
              <p:txBody>
                <a:bodyPr/>
                <a:lstStyle/>
                <a:p>
                  <a:r>
                    <a:rPr lang="en-US">
                      <a:noFill/>
                    </a:rPr>
                    <a:t> </a:t>
                  </a:r>
                </a:p>
              </p:txBody>
            </p:sp>
          </mc:Fallback>
        </mc:AlternateContent>
      </p:grpSp>
    </p:spTree>
    <p:extLst>
      <p:ext uri="{BB962C8B-B14F-4D97-AF65-F5344CB8AC3E}">
        <p14:creationId xmlns:p14="http://schemas.microsoft.com/office/powerpoint/2010/main" val="22389803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3"/>
          <p:cNvSpPr>
            <a:spLocks noGrp="1" noChangeArrowheads="1"/>
          </p:cNvSpPr>
          <p:nvPr>
            <p:ph type="body" idx="1"/>
          </p:nvPr>
        </p:nvSpPr>
        <p:spPr>
          <a:xfrm>
            <a:off x="129862" y="1207393"/>
            <a:ext cx="7610341" cy="5528257"/>
          </a:xfrm>
          <a:solidFill>
            <a:schemeClr val="bg1"/>
          </a:solidFill>
        </p:spPr>
        <p:txBody>
          <a:bodyPr>
            <a:normAutofit/>
          </a:bodyPr>
          <a:lstStyle/>
          <a:p>
            <a:pPr eaLnBrk="1" hangingPunct="1"/>
            <a:r>
              <a:rPr lang="en-US" altLang="en-US" dirty="0" err="1" smtClean="0">
                <a:solidFill>
                  <a:srgbClr val="FF0000"/>
                </a:solidFill>
              </a:rPr>
              <a:t>Cascoding</a:t>
            </a:r>
            <a:r>
              <a:rPr lang="en-US" altLang="en-US" dirty="0" smtClean="0">
                <a:solidFill>
                  <a:srgbClr val="FF0000"/>
                </a:solidFill>
              </a:rPr>
              <a:t> may be employed to raise the output resistance</a:t>
            </a:r>
            <a:r>
              <a:rPr lang="en-US" altLang="en-US" dirty="0" smtClean="0"/>
              <a:t> of the current-source load as shown in Figure .</a:t>
            </a:r>
          </a:p>
          <a:p>
            <a:pPr eaLnBrk="1" hangingPunct="1"/>
            <a:endParaRPr lang="en-US" altLang="en-US" dirty="0" smtClean="0"/>
          </a:p>
          <a:p>
            <a:pPr lvl="1" eaLnBrk="1" hangingPunct="1"/>
            <a:r>
              <a:rPr lang="en-US" altLang="en-US" dirty="0" smtClean="0"/>
              <a:t>Here, </a:t>
            </a:r>
            <a:r>
              <a:rPr lang="en-US" altLang="en-US" i="1" dirty="0" smtClean="0">
                <a:solidFill>
                  <a:srgbClr val="FF0000"/>
                </a:solidFill>
              </a:rPr>
              <a:t>Q</a:t>
            </a:r>
            <a:r>
              <a:rPr lang="en-US" altLang="en-US" baseline="-25000" dirty="0" smtClean="0">
                <a:solidFill>
                  <a:srgbClr val="FF0000"/>
                </a:solidFill>
              </a:rPr>
              <a:t>4</a:t>
            </a:r>
            <a:r>
              <a:rPr lang="en-US" altLang="en-US" dirty="0" smtClean="0">
                <a:solidFill>
                  <a:srgbClr val="FF0000"/>
                </a:solidFill>
              </a:rPr>
              <a:t> is the current-source transistor</a:t>
            </a:r>
            <a:r>
              <a:rPr lang="en-US" altLang="en-US" dirty="0" smtClean="0"/>
              <a:t> and </a:t>
            </a:r>
            <a:r>
              <a:rPr lang="en-US" altLang="en-US" i="1" dirty="0" smtClean="0"/>
              <a:t>Q</a:t>
            </a:r>
            <a:r>
              <a:rPr lang="en-US" altLang="en-US" baseline="-25000" dirty="0" smtClean="0"/>
              <a:t>3</a:t>
            </a:r>
            <a:r>
              <a:rPr lang="en-US" altLang="en-US" dirty="0" smtClean="0"/>
              <a:t> is the CG </a:t>
            </a:r>
            <a:r>
              <a:rPr lang="en-US" altLang="en-US" dirty="0" err="1" smtClean="0"/>
              <a:t>cascode</a:t>
            </a:r>
            <a:r>
              <a:rPr lang="en-US" altLang="en-US" dirty="0" smtClean="0"/>
              <a:t> transistor.</a:t>
            </a:r>
          </a:p>
          <a:p>
            <a:pPr lvl="1" eaLnBrk="1" hangingPunct="1"/>
            <a:endParaRPr lang="en-US" altLang="en-US" dirty="0" smtClean="0"/>
          </a:p>
          <a:p>
            <a:pPr lvl="1" eaLnBrk="1" hangingPunct="1"/>
            <a:r>
              <a:rPr lang="en-US" altLang="en-US" dirty="0" smtClean="0"/>
              <a:t>Voltage </a:t>
            </a:r>
            <a:r>
              <a:rPr lang="en-US" altLang="en-US" i="1" dirty="0" smtClean="0">
                <a:solidFill>
                  <a:srgbClr val="FF0000"/>
                </a:solidFill>
              </a:rPr>
              <a:t>V</a:t>
            </a:r>
            <a:r>
              <a:rPr lang="en-US" altLang="en-US" i="1" baseline="-25000" dirty="0" smtClean="0">
                <a:solidFill>
                  <a:srgbClr val="FF0000"/>
                </a:solidFill>
              </a:rPr>
              <a:t>G</a:t>
            </a:r>
            <a:r>
              <a:rPr lang="en-US" altLang="en-US" baseline="-25000" dirty="0" smtClean="0">
                <a:solidFill>
                  <a:srgbClr val="FF0000"/>
                </a:solidFill>
              </a:rPr>
              <a:t>3</a:t>
            </a:r>
            <a:r>
              <a:rPr lang="en-US" altLang="en-US" dirty="0" smtClean="0">
                <a:solidFill>
                  <a:srgbClr val="FF0000"/>
                </a:solidFill>
              </a:rPr>
              <a:t> and </a:t>
            </a:r>
            <a:r>
              <a:rPr lang="en-US" altLang="en-US" i="1" dirty="0" smtClean="0">
                <a:solidFill>
                  <a:srgbClr val="FF0000"/>
                </a:solidFill>
              </a:rPr>
              <a:t>V</a:t>
            </a:r>
            <a:r>
              <a:rPr lang="en-US" altLang="en-US" i="1" baseline="-25000" dirty="0" smtClean="0">
                <a:solidFill>
                  <a:srgbClr val="FF0000"/>
                </a:solidFill>
              </a:rPr>
              <a:t>G</a:t>
            </a:r>
            <a:r>
              <a:rPr lang="en-US" altLang="en-US" baseline="-25000" dirty="0" smtClean="0">
                <a:solidFill>
                  <a:srgbClr val="FF0000"/>
                </a:solidFill>
              </a:rPr>
              <a:t>4</a:t>
            </a:r>
            <a:r>
              <a:rPr lang="en-US" altLang="en-US" dirty="0" smtClean="0"/>
              <a:t> are the dc bias voltages.</a:t>
            </a:r>
          </a:p>
          <a:p>
            <a:pPr lvl="1" eaLnBrk="1" hangingPunct="1"/>
            <a:endParaRPr lang="en-US" altLang="en-US" dirty="0" smtClean="0"/>
          </a:p>
          <a:p>
            <a:pPr lvl="1" eaLnBrk="1" hangingPunct="1"/>
            <a:r>
              <a:rPr lang="en-US" altLang="en-US" dirty="0" smtClean="0"/>
              <a:t>The </a:t>
            </a:r>
            <a:r>
              <a:rPr lang="en-US" altLang="en-US" dirty="0" err="1" smtClean="0">
                <a:solidFill>
                  <a:srgbClr val="FF0000"/>
                </a:solidFill>
              </a:rPr>
              <a:t>cascode</a:t>
            </a:r>
            <a:r>
              <a:rPr lang="en-US" altLang="en-US" dirty="0" smtClean="0">
                <a:solidFill>
                  <a:srgbClr val="FF0000"/>
                </a:solidFill>
              </a:rPr>
              <a:t> transistor (</a:t>
            </a:r>
            <a:r>
              <a:rPr lang="en-US" altLang="en-US" i="1" dirty="0" smtClean="0">
                <a:solidFill>
                  <a:srgbClr val="FF0000"/>
                </a:solidFill>
              </a:rPr>
              <a:t>Q</a:t>
            </a:r>
            <a:r>
              <a:rPr lang="en-US" altLang="en-US" baseline="-25000" dirty="0" smtClean="0">
                <a:solidFill>
                  <a:srgbClr val="FF0000"/>
                </a:solidFill>
              </a:rPr>
              <a:t>3</a:t>
            </a:r>
            <a:r>
              <a:rPr lang="en-US" altLang="en-US" dirty="0" smtClean="0">
                <a:solidFill>
                  <a:srgbClr val="FF0000"/>
                </a:solidFill>
              </a:rPr>
              <a:t>) multiplies the output resistance</a:t>
            </a:r>
            <a:r>
              <a:rPr lang="en-US" altLang="en-US" dirty="0" smtClean="0"/>
              <a:t> of </a:t>
            </a:r>
            <a:r>
              <a:rPr lang="en-US" altLang="en-US" i="1" dirty="0" smtClean="0"/>
              <a:t>Q</a:t>
            </a:r>
            <a:r>
              <a:rPr lang="en-US" altLang="en-US" baseline="-25000" dirty="0" smtClean="0"/>
              <a:t>4</a:t>
            </a:r>
            <a:r>
              <a:rPr lang="en-US" altLang="en-US" dirty="0" smtClean="0"/>
              <a:t>, </a:t>
            </a:r>
            <a:r>
              <a:rPr lang="en-US" altLang="en-US" i="1" dirty="0" smtClean="0"/>
              <a:t>r</a:t>
            </a:r>
            <a:r>
              <a:rPr lang="en-US" altLang="en-US" i="1" baseline="-25000" dirty="0" smtClean="0"/>
              <a:t>o</a:t>
            </a:r>
            <a:r>
              <a:rPr lang="en-US" altLang="en-US" baseline="-25000" dirty="0" smtClean="0"/>
              <a:t>4</a:t>
            </a:r>
            <a:r>
              <a:rPr lang="en-US" altLang="en-US" dirty="0" smtClean="0"/>
              <a:t> to provide an output resistance for the </a:t>
            </a:r>
            <a:r>
              <a:rPr lang="en-US" altLang="en-US" dirty="0" err="1" smtClean="0"/>
              <a:t>cascode</a:t>
            </a:r>
            <a:r>
              <a:rPr lang="en-US" altLang="en-US" dirty="0" smtClean="0"/>
              <a:t> current source of…</a:t>
            </a:r>
          </a:p>
          <a:p>
            <a:pPr lvl="2" eaLnBrk="1" hangingPunct="1"/>
            <a:r>
              <a:rPr lang="en-US" altLang="en-US" sz="2400" i="1" dirty="0"/>
              <a:t>R</a:t>
            </a:r>
            <a:r>
              <a:rPr lang="en-US" altLang="en-US" sz="2400" i="1" baseline="-25000" dirty="0"/>
              <a:t>o</a:t>
            </a:r>
            <a:r>
              <a:rPr lang="en-US" altLang="en-US" sz="2400" dirty="0"/>
              <a:t> = (</a:t>
            </a:r>
            <a:r>
              <a:rPr lang="en-US" altLang="en-US" sz="2400" i="1" dirty="0" smtClean="0"/>
              <a:t>g</a:t>
            </a:r>
            <a:r>
              <a:rPr lang="en-US" altLang="en-US" sz="2400" i="1" baseline="-25000" dirty="0" smtClean="0"/>
              <a:t>m</a:t>
            </a:r>
            <a:r>
              <a:rPr lang="en-US" altLang="en-US" sz="2400" baseline="-25000" dirty="0" smtClean="0"/>
              <a:t>3</a:t>
            </a:r>
            <a:r>
              <a:rPr lang="en-US" altLang="en-US" sz="2400" i="1" dirty="0" smtClean="0"/>
              <a:t>r</a:t>
            </a:r>
            <a:r>
              <a:rPr lang="en-US" altLang="en-US" sz="2400" i="1" baseline="-25000" dirty="0" smtClean="0"/>
              <a:t>o</a:t>
            </a:r>
            <a:r>
              <a:rPr lang="en-US" altLang="en-US" sz="2400" baseline="-25000" dirty="0" smtClean="0"/>
              <a:t>3</a:t>
            </a:r>
            <a:r>
              <a:rPr lang="en-US" altLang="en-US" sz="2400" dirty="0" smtClean="0"/>
              <a:t>)</a:t>
            </a:r>
            <a:r>
              <a:rPr lang="en-US" altLang="en-US" sz="2400" i="1" dirty="0" smtClean="0"/>
              <a:t>r</a:t>
            </a:r>
            <a:r>
              <a:rPr lang="en-US" altLang="en-US" sz="2400" i="1" baseline="-25000" dirty="0" smtClean="0"/>
              <a:t>o</a:t>
            </a:r>
            <a:r>
              <a:rPr lang="en-US" altLang="en-US" sz="2400" baseline="-25000" dirty="0" smtClean="0"/>
              <a:t>4</a:t>
            </a:r>
            <a:endParaRPr lang="en-US" altLang="en-US" sz="2400" baseline="-25000" dirty="0"/>
          </a:p>
        </p:txBody>
      </p:sp>
      <p:sp>
        <p:nvSpPr>
          <p:cNvPr id="6" name="Rectangle 2"/>
          <p:cNvSpPr>
            <a:spLocks noGrp="1" noChangeArrowheads="1"/>
          </p:cNvSpPr>
          <p:nvPr>
            <p:ph type="title"/>
          </p:nvPr>
        </p:nvSpPr>
        <p:spPr>
          <a:xfrm>
            <a:off x="129862" y="159063"/>
            <a:ext cx="7610341" cy="909883"/>
          </a:xfrm>
          <a:solidFill>
            <a:srgbClr val="00FF00"/>
          </a:solidFill>
        </p:spPr>
        <p:txBody>
          <a:bodyPr/>
          <a:lstStyle/>
          <a:p>
            <a:pPr eaLnBrk="1" hangingPunct="1"/>
            <a:r>
              <a:rPr lang="en-US" altLang="en-US" dirty="0" err="1" smtClean="0"/>
              <a:t>Cascoding</a:t>
            </a:r>
            <a:r>
              <a:rPr lang="en-US" altLang="en-US" dirty="0" smtClean="0"/>
              <a:t> current source as well</a:t>
            </a:r>
          </a:p>
        </p:txBody>
      </p:sp>
      <p:pic>
        <p:nvPicPr>
          <p:cNvPr id="7" name="Picture 5" descr="se07F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8766" y="2533919"/>
            <a:ext cx="3886200" cy="387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8577330" y="159063"/>
            <a:ext cx="3271233" cy="2030345"/>
          </a:xfrm>
          <a:prstGeom prst="rect">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r>
              <a:rPr lang="en-US" altLang="en-US" sz="2400"/>
              <a:t>Employing a cascode transistor </a:t>
            </a:r>
            <a:r>
              <a:rPr lang="en-US" altLang="en-US" sz="2400" i="1"/>
              <a:t>Q</a:t>
            </a:r>
            <a:r>
              <a:rPr lang="en-US" altLang="en-US" sz="2400" i="1" baseline="-25000"/>
              <a:t>3</a:t>
            </a:r>
            <a:r>
              <a:rPr lang="en-US" altLang="en-US" sz="2400" i="1"/>
              <a:t> </a:t>
            </a:r>
            <a:r>
              <a:rPr lang="en-US" altLang="en-US" sz="2400"/>
              <a:t>to raise the output resistance of the current source </a:t>
            </a:r>
            <a:r>
              <a:rPr lang="en-US" altLang="en-US" sz="2400" i="1"/>
              <a:t>Q</a:t>
            </a:r>
            <a:r>
              <a:rPr lang="en-US" altLang="en-US" sz="2400" i="1" baseline="-25000"/>
              <a:t>4</a:t>
            </a:r>
            <a:r>
              <a:rPr lang="en-US" altLang="en-US" sz="2400"/>
              <a:t>.</a:t>
            </a:r>
            <a:endParaRPr lang="en-US" altLang="en-US" sz="2400" dirty="0"/>
          </a:p>
        </p:txBody>
      </p:sp>
    </p:spTree>
    <p:extLst>
      <p:ext uri="{BB962C8B-B14F-4D97-AF65-F5344CB8AC3E}">
        <p14:creationId xmlns:p14="http://schemas.microsoft.com/office/powerpoint/2010/main" val="131189977"/>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6" name="Picture 5" descr="se07F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339" y="161189"/>
            <a:ext cx="7732712" cy="553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7" name="Rectangle 4"/>
          <p:cNvSpPr>
            <a:spLocks noChangeArrowheads="1"/>
          </p:cNvSpPr>
          <p:nvPr/>
        </p:nvSpPr>
        <p:spPr bwMode="auto">
          <a:xfrm>
            <a:off x="298339" y="6080550"/>
            <a:ext cx="622800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
              <a:defRPr sz="2400">
                <a:solidFill>
                  <a:schemeClr val="tx1"/>
                </a:solidFill>
                <a:latin typeface="Calibri" panose="020F0502020204030204" pitchFamily="34" charset="0"/>
              </a:defRPr>
            </a:lvl1pPr>
            <a:lvl2pPr marL="742950" indent="-285750">
              <a:spcBef>
                <a:spcPct val="20000"/>
              </a:spcBef>
              <a:buFont typeface="Wingdings" panose="05000000000000000000" pitchFamily="2" charset="2"/>
              <a:buChar char="§"/>
              <a:defRPr sz="2400">
                <a:solidFill>
                  <a:schemeClr val="tx1"/>
                </a:solidFill>
                <a:latin typeface="Calibri" panose="020F0502020204030204" pitchFamily="34" charset="0"/>
              </a:defRPr>
            </a:lvl2pPr>
            <a:lvl3pPr marL="1143000" indent="-228600">
              <a:spcBef>
                <a:spcPct val="20000"/>
              </a:spcBef>
              <a:buFont typeface="Wingdings" panose="05000000000000000000" pitchFamily="2" charset="2"/>
              <a:buChar char="§"/>
              <a:defRPr sz="2000">
                <a:solidFill>
                  <a:schemeClr val="tx1"/>
                </a:solidFill>
                <a:latin typeface="Calibri" panose="020F0502020204030204" pitchFamily="34" charset="0"/>
              </a:defRPr>
            </a:lvl3pPr>
            <a:lvl4pPr marL="1600200" indent="-228600">
              <a:spcBef>
                <a:spcPct val="20000"/>
              </a:spcBef>
              <a:buFont typeface="Wingdings" panose="05000000000000000000" pitchFamily="2" charset="2"/>
              <a:buChar char="§"/>
              <a:defRPr sz="2000">
                <a:solidFill>
                  <a:schemeClr val="tx1"/>
                </a:solidFill>
                <a:latin typeface="Calibri" panose="020F0502020204030204" pitchFamily="34" charset="0"/>
              </a:defRPr>
            </a:lvl4pPr>
            <a:lvl5pPr marL="2057400" indent="-228600">
              <a:spcBef>
                <a:spcPct val="20000"/>
              </a:spcBef>
              <a:buFont typeface="Wingdings" panose="05000000000000000000" pitchFamily="2" charset="2"/>
              <a:buChar char="§"/>
              <a:defRPr sz="16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9pPr>
          </a:lstStyle>
          <a:p>
            <a:pPr algn="ctr" eaLnBrk="1" hangingPunct="1">
              <a:spcBef>
                <a:spcPct val="0"/>
              </a:spcBef>
              <a:buFontTx/>
              <a:buNone/>
            </a:pPr>
            <a:r>
              <a:rPr lang="en-US" altLang="en-US" sz="2000" b="1" dirty="0" smtClean="0"/>
              <a:t> </a:t>
            </a:r>
            <a:r>
              <a:rPr lang="en-US" altLang="en-US" sz="2000" dirty="0"/>
              <a:t>A </a:t>
            </a:r>
            <a:r>
              <a:rPr lang="en-US" altLang="en-US" sz="2000" dirty="0" err="1"/>
              <a:t>cascode</a:t>
            </a:r>
            <a:r>
              <a:rPr lang="en-US" altLang="en-US" sz="2000" dirty="0"/>
              <a:t> amplifier with a </a:t>
            </a:r>
            <a:r>
              <a:rPr lang="en-US" altLang="en-US" sz="2000" dirty="0" err="1"/>
              <a:t>cascode</a:t>
            </a:r>
            <a:r>
              <a:rPr lang="en-US" altLang="en-US" sz="2000" dirty="0"/>
              <a:t> current-source load.</a:t>
            </a:r>
          </a:p>
        </p:txBody>
      </p:sp>
      <p:sp>
        <p:nvSpPr>
          <p:cNvPr id="2" name="Rectangle 1"/>
          <p:cNvSpPr/>
          <p:nvPr/>
        </p:nvSpPr>
        <p:spPr>
          <a:xfrm>
            <a:off x="2781838" y="161189"/>
            <a:ext cx="8751216" cy="830997"/>
          </a:xfrm>
          <a:prstGeom prst="rect">
            <a:avLst/>
          </a:prstGeom>
        </p:spPr>
        <p:txBody>
          <a:bodyPr wrap="square">
            <a:spAutoFit/>
          </a:bodyPr>
          <a:lstStyle/>
          <a:p>
            <a:r>
              <a:rPr lang="en-US" altLang="en-US" sz="2400" dirty="0">
                <a:solidFill>
                  <a:srgbClr val="FF0000"/>
                </a:solidFill>
              </a:rPr>
              <a:t>Combining a </a:t>
            </a:r>
            <a:r>
              <a:rPr lang="en-US" altLang="en-US" sz="2400" dirty="0" err="1">
                <a:solidFill>
                  <a:srgbClr val="FF0000"/>
                </a:solidFill>
              </a:rPr>
              <a:t>cascode</a:t>
            </a:r>
            <a:r>
              <a:rPr lang="en-US" altLang="en-US" sz="2400" dirty="0">
                <a:solidFill>
                  <a:srgbClr val="FF0000"/>
                </a:solidFill>
              </a:rPr>
              <a:t> amplifier</a:t>
            </a:r>
            <a:r>
              <a:rPr lang="en-US" altLang="en-US" sz="2400" dirty="0"/>
              <a:t> with a  </a:t>
            </a:r>
            <a:r>
              <a:rPr lang="en-US" altLang="en-US" sz="2400" dirty="0" err="1"/>
              <a:t>cascode</a:t>
            </a:r>
            <a:r>
              <a:rPr lang="en-US" altLang="en-US" sz="2400" dirty="0"/>
              <a:t> current source results in the circuit shown in Figure </a:t>
            </a:r>
          </a:p>
        </p:txBody>
      </p:sp>
      <p:pic>
        <p:nvPicPr>
          <p:cNvPr id="4" name="Picture 3"/>
          <p:cNvPicPr>
            <a:picLocks noChangeAspect="1"/>
          </p:cNvPicPr>
          <p:nvPr/>
        </p:nvPicPr>
        <p:blipFill>
          <a:blip r:embed="rId3"/>
          <a:stretch>
            <a:fillRect/>
          </a:stretch>
        </p:blipFill>
        <p:spPr>
          <a:xfrm>
            <a:off x="8305597" y="1044284"/>
            <a:ext cx="3808892" cy="705006"/>
          </a:xfrm>
          <a:prstGeom prst="rect">
            <a:avLst/>
          </a:prstGeom>
        </p:spPr>
      </p:pic>
      <p:pic>
        <p:nvPicPr>
          <p:cNvPr id="5" name="Picture 4"/>
          <p:cNvPicPr>
            <a:picLocks noChangeAspect="1"/>
          </p:cNvPicPr>
          <p:nvPr/>
        </p:nvPicPr>
        <p:blipFill>
          <a:blip r:embed="rId4"/>
          <a:stretch>
            <a:fillRect/>
          </a:stretch>
        </p:blipFill>
        <p:spPr>
          <a:xfrm>
            <a:off x="6703331" y="2143372"/>
            <a:ext cx="5396709" cy="544591"/>
          </a:xfrm>
          <a:prstGeom prst="rect">
            <a:avLst/>
          </a:prstGeom>
        </p:spPr>
      </p:pic>
      <p:pic>
        <p:nvPicPr>
          <p:cNvPr id="6" name="Picture 5"/>
          <p:cNvPicPr>
            <a:picLocks noChangeAspect="1"/>
          </p:cNvPicPr>
          <p:nvPr/>
        </p:nvPicPr>
        <p:blipFill>
          <a:blip r:embed="rId5"/>
          <a:stretch>
            <a:fillRect/>
          </a:stretch>
        </p:blipFill>
        <p:spPr>
          <a:xfrm>
            <a:off x="8700605" y="3103083"/>
            <a:ext cx="3399435" cy="736066"/>
          </a:xfrm>
          <a:prstGeom prst="rect">
            <a:avLst/>
          </a:prstGeom>
        </p:spPr>
      </p:pic>
    </p:spTree>
    <p:extLst>
      <p:ext uri="{BB962C8B-B14F-4D97-AF65-F5344CB8AC3E}">
        <p14:creationId xmlns:p14="http://schemas.microsoft.com/office/powerpoint/2010/main" val="403908022"/>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378" y="184820"/>
            <a:ext cx="2858037" cy="729579"/>
          </a:xfrm>
          <a:solidFill>
            <a:srgbClr val="66FF66"/>
          </a:solidFill>
        </p:spPr>
        <p:txBody>
          <a:bodyPr/>
          <a:lstStyle/>
          <a:p>
            <a:r>
              <a:rPr lang="en-US" b="1" dirty="0" smtClean="0">
                <a:latin typeface="Arial" panose="020B0604020202020204" pitchFamily="34" charset="0"/>
                <a:cs typeface="Arial" panose="020B0604020202020204" pitchFamily="34" charset="0"/>
              </a:rPr>
              <a:t>Summary </a:t>
            </a:r>
            <a:endParaRPr lang="en-US"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1378" y="1197735"/>
                <a:ext cx="11795974" cy="5537916"/>
              </a:xfrm>
            </p:spPr>
            <p:txBody>
              <a:bodyPr/>
              <a:lstStyle/>
              <a:p>
                <a:pPr marL="0" indent="0">
                  <a:buNone/>
                </a:pPr>
                <a:r>
                  <a:rPr lang="en-US" dirty="0" smtClean="0"/>
                  <a:t>The gain of the basic gain cell (CS or CE) with ideal current source</a:t>
                </a:r>
              </a:p>
              <a:p>
                <a:pPr marL="0" indent="0">
                  <a:buNone/>
                </a:pPr>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0</m:t>
                        </m:r>
                      </m:sub>
                    </m:sSub>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1</m:t>
                        </m:r>
                      </m:sub>
                    </m:s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01</m:t>
                        </m:r>
                      </m:sub>
                    </m:sSub>
                  </m:oMath>
                </a14:m>
                <a:r>
                  <a:rPr lang="en-US" dirty="0" smtClean="0"/>
                  <a:t>  </a:t>
                </a:r>
              </a:p>
              <a:p>
                <a:pPr marL="0" indent="0">
                  <a:buNone/>
                </a:pPr>
                <a:endParaRPr lang="en-US" dirty="0" smtClean="0"/>
              </a:p>
              <a:p>
                <a:pPr marL="0" indent="0">
                  <a:buNone/>
                </a:pPr>
                <a:r>
                  <a:rPr lang="en-US" dirty="0" smtClean="0"/>
                  <a:t>The gain with non-ideal current source</a:t>
                </a:r>
              </a:p>
              <a:p>
                <a:pPr marL="0" indent="0">
                  <a:buNone/>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𝑣</m:t>
                          </m:r>
                          <m:r>
                            <a:rPr lang="en-US" i="1">
                              <a:latin typeface="Cambria Math" panose="02040503050406030204" pitchFamily="18" charset="0"/>
                            </a:rPr>
                            <m:t>0</m:t>
                          </m:r>
                        </m:sub>
                      </m:sSub>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2</m:t>
                          </m:r>
                        </m:den>
                      </m:f>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𝐴</m:t>
                          </m:r>
                        </m:e>
                        <m:sub>
                          <m:r>
                            <a:rPr lang="en-US" i="1">
                              <a:latin typeface="Cambria Math" panose="02040503050406030204" pitchFamily="18" charset="0"/>
                              <a:ea typeface="Cambria Math" panose="02040503050406030204" pitchFamily="18" charset="0"/>
                            </a:rPr>
                            <m:t>0</m:t>
                          </m:r>
                        </m:sub>
                      </m:sSub>
                    </m:oMath>
                  </m:oMathPara>
                </a14:m>
                <a:endParaRPr lang="en-US" dirty="0" smtClean="0"/>
              </a:p>
              <a:p>
                <a:pPr marL="0" indent="0">
                  <a:buNone/>
                </a:pPr>
                <a:endParaRPr lang="en-US" dirty="0"/>
              </a:p>
              <a:p>
                <a:pPr marL="0" indent="0">
                  <a:buNone/>
                </a:pPr>
                <a:r>
                  <a:rPr lang="en-US" dirty="0" smtClean="0"/>
                  <a:t>The gain after </a:t>
                </a:r>
                <a:r>
                  <a:rPr lang="en-US" dirty="0" err="1" smtClean="0"/>
                  <a:t>Cascoding</a:t>
                </a:r>
                <a:r>
                  <a:rPr lang="en-US" dirty="0" smtClean="0"/>
                  <a:t> both the current source and the amplifier</a:t>
                </a:r>
              </a:p>
              <a:p>
                <a:pPr marL="0" indent="0">
                  <a:buNone/>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𝑣𝑜</m:t>
                          </m:r>
                        </m:sub>
                      </m:sSub>
                      <m:r>
                        <a:rPr lang="en-US"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sSubSup>
                        <m:sSubSupPr>
                          <m:ctrlPr>
                            <a:rPr lang="en-US"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𝐴</m:t>
                          </m:r>
                        </m:e>
                        <m:sub>
                          <m:r>
                            <a:rPr lang="en-US" b="0" i="1" smtClean="0">
                              <a:latin typeface="Cambria Math" panose="02040503050406030204" pitchFamily="18" charset="0"/>
                              <a:ea typeface="Cambria Math" panose="02040503050406030204" pitchFamily="18" charset="0"/>
                            </a:rPr>
                            <m:t>0</m:t>
                          </m:r>
                        </m:sub>
                        <m:sup>
                          <m:r>
                            <a:rPr lang="en-US" b="0" i="1" smtClean="0">
                              <a:latin typeface="Cambria Math" panose="02040503050406030204" pitchFamily="18" charset="0"/>
                              <a:ea typeface="Cambria Math" panose="02040503050406030204" pitchFamily="18" charset="0"/>
                            </a:rPr>
                            <m:t>2</m:t>
                          </m:r>
                        </m:sup>
                      </m:sSubSup>
                    </m:oMath>
                  </m:oMathPara>
                </a14:m>
                <a:endParaRPr lang="en-US" dirty="0" smtClean="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1378" y="1197735"/>
                <a:ext cx="11795974" cy="5537916"/>
              </a:xfrm>
              <a:blipFill rotWithShape="0">
                <a:blip r:embed="rId2"/>
                <a:stretch>
                  <a:fillRect l="-1085" t="-1760"/>
                </a:stretch>
              </a:blipFill>
            </p:spPr>
            <p:txBody>
              <a:bodyPr/>
              <a:lstStyle/>
              <a:p>
                <a:r>
                  <a:rPr lang="en-US">
                    <a:noFill/>
                  </a:rPr>
                  <a:t> </a:t>
                </a:r>
              </a:p>
            </p:txBody>
          </p:sp>
        </mc:Fallback>
      </mc:AlternateContent>
    </p:spTree>
    <p:extLst>
      <p:ext uri="{BB962C8B-B14F-4D97-AF65-F5344CB8AC3E}">
        <p14:creationId xmlns:p14="http://schemas.microsoft.com/office/powerpoint/2010/main" val="117043601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019" y="97269"/>
            <a:ext cx="4352778" cy="862388"/>
          </a:xfrm>
        </p:spPr>
        <p:txBody>
          <a:bodyPr/>
          <a:lstStyle/>
          <a:p>
            <a:r>
              <a:rPr lang="en-US" b="1" dirty="0">
                <a:latin typeface="+mn-lt"/>
              </a:rPr>
              <a:t>Double </a:t>
            </a:r>
            <a:r>
              <a:rPr lang="en-US" b="1" dirty="0" err="1">
                <a:latin typeface="+mn-lt"/>
              </a:rPr>
              <a:t>Cascoding</a:t>
            </a:r>
            <a:endParaRPr lang="en-US" dirty="0">
              <a:latin typeface="+mn-lt"/>
            </a:endParaRPr>
          </a:p>
        </p:txBody>
      </p:sp>
      <p:pic>
        <p:nvPicPr>
          <p:cNvPr id="4" name="Picture 3"/>
          <p:cNvPicPr>
            <a:picLocks noChangeAspect="1"/>
          </p:cNvPicPr>
          <p:nvPr/>
        </p:nvPicPr>
        <p:blipFill>
          <a:blip r:embed="rId2"/>
          <a:stretch>
            <a:fillRect/>
          </a:stretch>
        </p:blipFill>
        <p:spPr>
          <a:xfrm>
            <a:off x="7646011" y="97268"/>
            <a:ext cx="4382033" cy="5208828"/>
          </a:xfrm>
          <a:prstGeom prst="rect">
            <a:avLst/>
          </a:prstGeom>
        </p:spPr>
      </p:pic>
      <p:sp>
        <p:nvSpPr>
          <p:cNvPr id="7" name="Rectangle 3"/>
          <p:cNvSpPr txBox="1">
            <a:spLocks noChangeArrowheads="1"/>
          </p:cNvSpPr>
          <p:nvPr/>
        </p:nvSpPr>
        <p:spPr>
          <a:xfrm>
            <a:off x="290732" y="959657"/>
            <a:ext cx="7502770" cy="2247777"/>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smtClean="0"/>
              <a:t>If still a higher output resistance and correspondingly higher gain are required, it is still </a:t>
            </a:r>
            <a:r>
              <a:rPr lang="en-US" altLang="en-US" dirty="0" smtClean="0">
                <a:solidFill>
                  <a:srgbClr val="FF0000"/>
                </a:solidFill>
              </a:rPr>
              <a:t>possible to add another level of </a:t>
            </a:r>
            <a:r>
              <a:rPr lang="en-US" altLang="en-US" dirty="0" err="1" smtClean="0">
                <a:solidFill>
                  <a:srgbClr val="FF0000"/>
                </a:solidFill>
              </a:rPr>
              <a:t>cascoding</a:t>
            </a:r>
            <a:r>
              <a:rPr lang="en-US" altLang="en-US" dirty="0" smtClean="0"/>
              <a:t> </a:t>
            </a:r>
          </a:p>
          <a:p>
            <a:r>
              <a:rPr lang="en-US" altLang="en-US" dirty="0" smtClean="0"/>
              <a:t>Observe that </a:t>
            </a:r>
            <a:r>
              <a:rPr lang="en-US" altLang="en-US" i="1" dirty="0" smtClean="0"/>
              <a:t>Q</a:t>
            </a:r>
            <a:r>
              <a:rPr lang="en-US" altLang="en-US" baseline="-25000" dirty="0" smtClean="0"/>
              <a:t>3</a:t>
            </a:r>
            <a:r>
              <a:rPr lang="en-US" altLang="en-US" dirty="0" smtClean="0"/>
              <a:t> is the </a:t>
            </a:r>
            <a:r>
              <a:rPr lang="en-US" altLang="en-US" dirty="0" smtClean="0">
                <a:solidFill>
                  <a:srgbClr val="FF0000"/>
                </a:solidFill>
              </a:rPr>
              <a:t>second </a:t>
            </a:r>
            <a:r>
              <a:rPr lang="en-US" altLang="en-US" dirty="0" err="1" smtClean="0">
                <a:solidFill>
                  <a:srgbClr val="FF0000"/>
                </a:solidFill>
              </a:rPr>
              <a:t>cascode</a:t>
            </a:r>
            <a:r>
              <a:rPr lang="en-US" altLang="en-US" dirty="0" smtClean="0">
                <a:solidFill>
                  <a:srgbClr val="FF0000"/>
                </a:solidFill>
              </a:rPr>
              <a:t> transistor,</a:t>
            </a:r>
            <a:r>
              <a:rPr lang="en-US" altLang="en-US" dirty="0" smtClean="0"/>
              <a:t> and it raises the output resistance by (</a:t>
            </a:r>
            <a:r>
              <a:rPr lang="en-US" altLang="en-US" i="1" dirty="0" smtClean="0"/>
              <a:t>g</a:t>
            </a:r>
            <a:r>
              <a:rPr lang="en-US" altLang="en-US" i="1" baseline="-25000" dirty="0" smtClean="0"/>
              <a:t>m</a:t>
            </a:r>
            <a:r>
              <a:rPr lang="en-US" altLang="en-US" baseline="-25000" dirty="0" smtClean="0"/>
              <a:t>3</a:t>
            </a:r>
            <a:r>
              <a:rPr lang="en-US" altLang="en-US" i="1" dirty="0" smtClean="0"/>
              <a:t>r</a:t>
            </a:r>
            <a:r>
              <a:rPr lang="en-US" altLang="en-US" i="1" baseline="-25000" dirty="0" smtClean="0"/>
              <a:t>o</a:t>
            </a:r>
            <a:r>
              <a:rPr lang="en-US" altLang="en-US" baseline="-25000" dirty="0" smtClean="0"/>
              <a:t>3</a:t>
            </a:r>
            <a:r>
              <a:rPr lang="en-US" altLang="en-US" dirty="0" smtClean="0"/>
              <a:t>).</a:t>
            </a:r>
          </a:p>
        </p:txBody>
      </p:sp>
      <mc:AlternateContent xmlns:mc="http://schemas.openxmlformats.org/markup-compatibility/2006" xmlns:a14="http://schemas.microsoft.com/office/drawing/2010/main">
        <mc:Choice Requires="a14">
          <p:sp>
            <p:nvSpPr>
              <p:cNvPr id="8" name="TextBox 7"/>
              <p:cNvSpPr txBox="1"/>
              <p:nvPr/>
            </p:nvSpPr>
            <p:spPr>
              <a:xfrm>
                <a:off x="393895" y="3629465"/>
                <a:ext cx="7399607" cy="830997"/>
              </a:xfrm>
              <a:prstGeom prst="rect">
                <a:avLst/>
              </a:prstGeom>
              <a:noFill/>
            </p:spPr>
            <p:txBody>
              <a:bodyPr wrap="square" rtlCol="0">
                <a:spAutoFit/>
              </a:bodyPr>
              <a:lstStyle/>
              <a:p>
                <a:r>
                  <a:rPr lang="en-US" sz="2400" dirty="0" smtClean="0"/>
                  <a:t>For the identical transistor the output resistance will be </a:t>
                </a:r>
                <a14:m>
                  <m:oMath xmlns:m="http://schemas.openxmlformats.org/officeDocument/2006/math">
                    <m:sSup>
                      <m:sSupPr>
                        <m:ctrlPr>
                          <a:rPr lang="en-US" sz="2400" i="1" smtClean="0">
                            <a:latin typeface="Cambria Math" panose="02040503050406030204" pitchFamily="18" charset="0"/>
                          </a:rPr>
                        </m:ctrlPr>
                      </m:sSupPr>
                      <m:e>
                        <m:d>
                          <m:dPr>
                            <m:ctrlPr>
                              <a:rPr lang="en-US" sz="2400"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𝑚</m:t>
                                </m:r>
                              </m:sub>
                            </m:sSub>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0</m:t>
                                </m:r>
                              </m:sub>
                            </m:sSub>
                          </m:e>
                        </m:d>
                      </m:e>
                      <m:sup>
                        <m:r>
                          <a:rPr lang="en-US" sz="2400" b="0" i="1" smtClean="0">
                            <a:latin typeface="Cambria Math" panose="02040503050406030204" pitchFamily="18" charset="0"/>
                          </a:rPr>
                          <m:t>2</m:t>
                        </m:r>
                      </m:sup>
                    </m:sSup>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0</m:t>
                        </m:r>
                      </m:sub>
                    </m:sSub>
                  </m:oMath>
                </a14:m>
                <a:endParaRPr lang="en-US" sz="2400" dirty="0"/>
              </a:p>
            </p:txBody>
          </p:sp>
        </mc:Choice>
        <mc:Fallback xmlns="">
          <p:sp>
            <p:nvSpPr>
              <p:cNvPr id="8" name="TextBox 7"/>
              <p:cNvSpPr txBox="1">
                <a:spLocks noRot="1" noChangeAspect="1" noMove="1" noResize="1" noEditPoints="1" noAdjustHandles="1" noChangeArrowheads="1" noChangeShapeType="1" noTextEdit="1"/>
              </p:cNvSpPr>
              <p:nvPr/>
            </p:nvSpPr>
            <p:spPr>
              <a:xfrm>
                <a:off x="393895" y="3629465"/>
                <a:ext cx="7399607" cy="830997"/>
              </a:xfrm>
              <a:prstGeom prst="rect">
                <a:avLst/>
              </a:prstGeom>
              <a:blipFill rotWithShape="0">
                <a:blip r:embed="rId3"/>
                <a:stretch>
                  <a:fillRect l="-1319" t="-5839" b="-51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07963" y="4712677"/>
                <a:ext cx="6499274" cy="1948162"/>
              </a:xfrm>
              <a:prstGeom prst="rect">
                <a:avLst/>
              </a:prstGeom>
              <a:noFill/>
            </p:spPr>
            <p:txBody>
              <a:bodyPr wrap="square" rtlCol="0">
                <a:spAutoFit/>
              </a:bodyPr>
              <a:lstStyle/>
              <a:p>
                <a:r>
                  <a:rPr lang="en-US" sz="2400" dirty="0" smtClean="0"/>
                  <a:t>And the voltage gain assuming ideal current source load will be </a:t>
                </a:r>
                <a14:m>
                  <m:oMath xmlns:m="http://schemas.openxmlformats.org/officeDocument/2006/math">
                    <m:sSup>
                      <m:sSupPr>
                        <m:ctrlPr>
                          <a:rPr lang="en-US" sz="2400" i="1" smtClean="0">
                            <a:latin typeface="Cambria Math" panose="02040503050406030204" pitchFamily="18" charset="0"/>
                          </a:rPr>
                        </m:ctrlPr>
                      </m:sSupPr>
                      <m:e>
                        <m:d>
                          <m:dPr>
                            <m:ctrlPr>
                              <a:rPr lang="en-US" sz="2400"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𝑚</m:t>
                                </m:r>
                              </m:sub>
                            </m:sSub>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0</m:t>
                                </m:r>
                              </m:sub>
                            </m:sSub>
                          </m:e>
                        </m:d>
                      </m:e>
                      <m:sup>
                        <m:r>
                          <a:rPr lang="en-US" sz="2400" b="0" i="1" smtClean="0">
                            <a:latin typeface="Cambria Math" panose="02040503050406030204" pitchFamily="18" charset="0"/>
                          </a:rPr>
                          <m:t>3</m:t>
                        </m:r>
                      </m:sup>
                    </m:sSup>
                  </m:oMath>
                </a14:m>
                <a:r>
                  <a:rPr lang="en-US" sz="2400" dirty="0" smtClean="0"/>
                  <a:t> or </a:t>
                </a:r>
                <a14:m>
                  <m:oMath xmlns:m="http://schemas.openxmlformats.org/officeDocument/2006/math">
                    <m:sSubSup>
                      <m:sSubSupPr>
                        <m:ctrlPr>
                          <a:rPr lang="en-US" sz="2400" i="1" smtClean="0">
                            <a:latin typeface="Cambria Math" panose="02040503050406030204" pitchFamily="18" charset="0"/>
                          </a:rPr>
                        </m:ctrlPr>
                      </m:sSubSupPr>
                      <m:e>
                        <m:r>
                          <a:rPr lang="en-US" sz="2400" b="0" i="1" smtClean="0">
                            <a:latin typeface="Cambria Math" panose="02040503050406030204" pitchFamily="18" charset="0"/>
                          </a:rPr>
                          <m:t>𝐴</m:t>
                        </m:r>
                      </m:e>
                      <m:sub>
                        <m:r>
                          <a:rPr lang="en-US" sz="2400" b="0" i="1" smtClean="0">
                            <a:latin typeface="Cambria Math" panose="02040503050406030204" pitchFamily="18" charset="0"/>
                          </a:rPr>
                          <m:t>0</m:t>
                        </m:r>
                      </m:sub>
                      <m:sup>
                        <m:r>
                          <a:rPr lang="en-US" sz="2400" b="0" i="1" smtClean="0">
                            <a:latin typeface="Cambria Math" panose="02040503050406030204" pitchFamily="18" charset="0"/>
                          </a:rPr>
                          <m:t>3</m:t>
                        </m:r>
                      </m:sup>
                    </m:sSubSup>
                  </m:oMath>
                </a14:m>
                <a:r>
                  <a:rPr lang="en-US" sz="2400" dirty="0" smtClean="0"/>
                  <a:t> </a:t>
                </a:r>
              </a:p>
              <a:p>
                <a:endParaRPr lang="en-US" sz="2400" dirty="0"/>
              </a:p>
              <a:p>
                <a:r>
                  <a:rPr lang="en-US" sz="2400" dirty="0" err="1" smtClean="0"/>
                  <a:t>Ofcourse</a:t>
                </a:r>
                <a:r>
                  <a:rPr lang="en-US" sz="2400" dirty="0" smtClean="0"/>
                  <a:t> we have to generate another DC bias voltage for the second </a:t>
                </a:r>
                <a:r>
                  <a:rPr lang="en-US" sz="2400" dirty="0" err="1" smtClean="0"/>
                  <a:t>cascode</a:t>
                </a:r>
                <a:r>
                  <a:rPr lang="en-US" sz="2400" dirty="0" smtClean="0"/>
                  <a:t> transistor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𝑄</m:t>
                        </m:r>
                      </m:e>
                      <m:sub>
                        <m:r>
                          <a:rPr lang="en-US" sz="2400" b="0" i="1" smtClean="0">
                            <a:latin typeface="Cambria Math" panose="02040503050406030204" pitchFamily="18" charset="0"/>
                          </a:rPr>
                          <m:t>3</m:t>
                        </m:r>
                      </m:sub>
                    </m:sSub>
                  </m:oMath>
                </a14:m>
                <a:r>
                  <a:rPr lang="en-US" sz="2400" dirty="0" smtClean="0"/>
                  <a:t> </a:t>
                </a:r>
                <a:endParaRPr lang="en-US"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407963" y="4712677"/>
                <a:ext cx="6499274" cy="1948162"/>
              </a:xfrm>
              <a:prstGeom prst="rect">
                <a:avLst/>
              </a:prstGeom>
              <a:blipFill rotWithShape="0">
                <a:blip r:embed="rId4"/>
                <a:stretch>
                  <a:fillRect l="-1501" t="-2500" r="-2158" b="-5938"/>
                </a:stretch>
              </a:blipFill>
            </p:spPr>
            <p:txBody>
              <a:bodyPr/>
              <a:lstStyle/>
              <a:p>
                <a:r>
                  <a:rPr lang="en-US">
                    <a:noFill/>
                  </a:rPr>
                  <a:t> </a:t>
                </a:r>
              </a:p>
            </p:txBody>
          </p:sp>
        </mc:Fallback>
      </mc:AlternateContent>
    </p:spTree>
    <p:extLst>
      <p:ext uri="{BB962C8B-B14F-4D97-AF65-F5344CB8AC3E}">
        <p14:creationId xmlns:p14="http://schemas.microsoft.com/office/powerpoint/2010/main" val="89449174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6435" y="2113411"/>
            <a:ext cx="12005565" cy="2402318"/>
          </a:xfrm>
          <a:prstGeom prst="rect">
            <a:avLst/>
          </a:prstGeom>
        </p:spPr>
      </p:pic>
      <p:sp>
        <p:nvSpPr>
          <p:cNvPr id="5" name="Title 4"/>
          <p:cNvSpPr>
            <a:spLocks noGrp="1"/>
          </p:cNvSpPr>
          <p:nvPr>
            <p:ph type="title"/>
          </p:nvPr>
        </p:nvSpPr>
        <p:spPr>
          <a:xfrm>
            <a:off x="186435" y="164391"/>
            <a:ext cx="8305800" cy="1325563"/>
          </a:xfrm>
        </p:spPr>
        <p:txBody>
          <a:bodyPr/>
          <a:lstStyle/>
          <a:p>
            <a:r>
              <a:rPr lang="en-US" b="1" dirty="0" smtClean="0"/>
              <a:t>Disadvantage of Multiple </a:t>
            </a:r>
            <a:r>
              <a:rPr lang="en-US" b="1" dirty="0" err="1" smtClean="0"/>
              <a:t>cascoding</a:t>
            </a:r>
            <a:r>
              <a:rPr lang="en-US" b="1" dirty="0" smtClean="0"/>
              <a:t> </a:t>
            </a:r>
            <a:endParaRPr lang="en-US" b="1" dirty="0"/>
          </a:p>
        </p:txBody>
      </p:sp>
    </p:spTree>
    <p:extLst>
      <p:ext uri="{BB962C8B-B14F-4D97-AF65-F5344CB8AC3E}">
        <p14:creationId xmlns:p14="http://schemas.microsoft.com/office/powerpoint/2010/main" val="6427644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8" name="Picture 5" descr="se07F01"/>
          <p:cNvPicPr>
            <a:picLocks noChangeAspect="1" noChangeArrowheads="1"/>
          </p:cNvPicPr>
          <p:nvPr/>
        </p:nvPicPr>
        <p:blipFill rotWithShape="1">
          <a:blip r:embed="rId2">
            <a:extLst>
              <a:ext uri="{28A0092B-C50C-407E-A947-70E740481C1C}">
                <a14:useLocalDpi xmlns:a14="http://schemas.microsoft.com/office/drawing/2010/main" val="0"/>
              </a:ext>
            </a:extLst>
          </a:blip>
          <a:srcRect l="49839" t="56818" r="-12808" b="-3290"/>
          <a:stretch/>
        </p:blipFill>
        <p:spPr bwMode="auto">
          <a:xfrm>
            <a:off x="6552126" y="3739023"/>
            <a:ext cx="5608772" cy="311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se07F01"/>
          <p:cNvPicPr>
            <a:picLocks noChangeAspect="1" noChangeArrowheads="1"/>
          </p:cNvPicPr>
          <p:nvPr/>
        </p:nvPicPr>
        <p:blipFill rotWithShape="1">
          <a:blip r:embed="rId2">
            <a:extLst>
              <a:ext uri="{28A0092B-C50C-407E-A947-70E740481C1C}">
                <a14:useLocalDpi xmlns:a14="http://schemas.microsoft.com/office/drawing/2010/main" val="0"/>
              </a:ext>
            </a:extLst>
          </a:blip>
          <a:srcRect t="55530" r="50540"/>
          <a:stretch/>
        </p:blipFill>
        <p:spPr bwMode="auto">
          <a:xfrm>
            <a:off x="7302976" y="0"/>
            <a:ext cx="4850235" cy="32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se07F01"/>
          <p:cNvPicPr>
            <a:picLocks noChangeAspect="1" noChangeArrowheads="1"/>
          </p:cNvPicPr>
          <p:nvPr/>
        </p:nvPicPr>
        <p:blipFill rotWithShape="1">
          <a:blip r:embed="rId2">
            <a:extLst>
              <a:ext uri="{28A0092B-C50C-407E-A947-70E740481C1C}">
                <a14:useLocalDpi xmlns:a14="http://schemas.microsoft.com/office/drawing/2010/main" val="0"/>
              </a:ext>
            </a:extLst>
          </a:blip>
          <a:srcRect l="59279" t="33" r="8494" b="48972"/>
          <a:stretch/>
        </p:blipFill>
        <p:spPr bwMode="auto">
          <a:xfrm>
            <a:off x="205156" y="3635992"/>
            <a:ext cx="2578108" cy="3073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se07F01"/>
          <p:cNvPicPr>
            <a:picLocks noChangeAspect="1" noChangeArrowheads="1"/>
          </p:cNvPicPr>
          <p:nvPr/>
        </p:nvPicPr>
        <p:blipFill rotWithShape="1">
          <a:blip r:embed="rId2">
            <a:extLst>
              <a:ext uri="{28A0092B-C50C-407E-A947-70E740481C1C}">
                <a14:useLocalDpi xmlns:a14="http://schemas.microsoft.com/office/drawing/2010/main" val="0"/>
              </a:ext>
            </a:extLst>
          </a:blip>
          <a:srcRect l="7922" r="60677" b="46655"/>
          <a:stretch/>
        </p:blipFill>
        <p:spPr bwMode="auto">
          <a:xfrm>
            <a:off x="86932" y="283492"/>
            <a:ext cx="2424448" cy="3103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2336800" y="604166"/>
            <a:ext cx="4334457" cy="646331"/>
          </a:xfrm>
          <a:prstGeom prst="rect">
            <a:avLst/>
          </a:prstGeom>
        </p:spPr>
        <p:txBody>
          <a:bodyPr wrap="square">
            <a:spAutoFit/>
          </a:bodyPr>
          <a:lstStyle/>
          <a:p>
            <a:pPr algn="ctr"/>
            <a:r>
              <a:rPr lang="en-US" altLang="en-US" dirty="0" smtClean="0"/>
              <a:t>current-source- </a:t>
            </a:r>
            <a:r>
              <a:rPr lang="en-US" altLang="en-US" dirty="0"/>
              <a:t>or </a:t>
            </a:r>
            <a:r>
              <a:rPr lang="en-US" altLang="en-US" b="1" dirty="0">
                <a:solidFill>
                  <a:srgbClr val="FF0000"/>
                </a:solidFill>
              </a:rPr>
              <a:t>active-loaded</a:t>
            </a:r>
            <a:r>
              <a:rPr lang="en-US" altLang="en-US" dirty="0"/>
              <a:t> common-source amplifier</a:t>
            </a:r>
            <a:endParaRPr lang="en-US" dirty="0"/>
          </a:p>
        </p:txBody>
      </p:sp>
      <p:sp>
        <p:nvSpPr>
          <p:cNvPr id="3" name="Rectangle 2"/>
          <p:cNvSpPr/>
          <p:nvPr/>
        </p:nvSpPr>
        <p:spPr>
          <a:xfrm>
            <a:off x="2783264" y="4419409"/>
            <a:ext cx="4087316" cy="646331"/>
          </a:xfrm>
          <a:prstGeom prst="rect">
            <a:avLst/>
          </a:prstGeom>
        </p:spPr>
        <p:txBody>
          <a:bodyPr wrap="square">
            <a:spAutoFit/>
          </a:bodyPr>
          <a:lstStyle/>
          <a:p>
            <a:pPr algn="ctr"/>
            <a:r>
              <a:rPr lang="en-US" altLang="en-US" dirty="0"/>
              <a:t>current-source- or </a:t>
            </a:r>
            <a:r>
              <a:rPr lang="en-US" altLang="en-US" b="1" dirty="0">
                <a:solidFill>
                  <a:srgbClr val="FF0000"/>
                </a:solidFill>
              </a:rPr>
              <a:t>active-loaded</a:t>
            </a:r>
            <a:r>
              <a:rPr lang="en-US" altLang="en-US" dirty="0"/>
              <a:t> common-emitter amplifier</a:t>
            </a:r>
            <a:endParaRPr lang="en-US" dirty="0"/>
          </a:p>
        </p:txBody>
      </p:sp>
    </p:spTree>
    <p:extLst>
      <p:ext uri="{BB962C8B-B14F-4D97-AF65-F5344CB8AC3E}">
        <p14:creationId xmlns:p14="http://schemas.microsoft.com/office/powerpoint/2010/main" val="610357058"/>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195" y="197265"/>
            <a:ext cx="4760742" cy="984421"/>
          </a:xfrm>
          <a:solidFill>
            <a:srgbClr val="66FF66"/>
          </a:solidFill>
        </p:spPr>
        <p:txBody>
          <a:bodyPr/>
          <a:lstStyle/>
          <a:p>
            <a:r>
              <a:rPr lang="en-US" b="1" dirty="0"/>
              <a:t>The Folded </a:t>
            </a:r>
            <a:r>
              <a:rPr lang="en-US" b="1" dirty="0" err="1"/>
              <a:t>Cascode</a:t>
            </a:r>
            <a:endParaRPr lang="en-US" dirty="0"/>
          </a:p>
        </p:txBody>
      </p:sp>
      <p:pic>
        <p:nvPicPr>
          <p:cNvPr id="4" name="Picture 3"/>
          <p:cNvPicPr>
            <a:picLocks noChangeAspect="1"/>
          </p:cNvPicPr>
          <p:nvPr/>
        </p:nvPicPr>
        <p:blipFill>
          <a:blip r:embed="rId2"/>
          <a:stretch>
            <a:fillRect/>
          </a:stretch>
        </p:blipFill>
        <p:spPr>
          <a:xfrm>
            <a:off x="8051797" y="365125"/>
            <a:ext cx="3956088" cy="5543306"/>
          </a:xfrm>
          <a:prstGeom prst="rect">
            <a:avLst/>
          </a:prstGeom>
        </p:spPr>
      </p:pic>
      <p:sp>
        <p:nvSpPr>
          <p:cNvPr id="5" name="Rectangle 3"/>
          <p:cNvSpPr txBox="1">
            <a:spLocks noChangeArrowheads="1"/>
          </p:cNvSpPr>
          <p:nvPr/>
        </p:nvSpPr>
        <p:spPr>
          <a:xfrm>
            <a:off x="297766" y="1522828"/>
            <a:ext cx="6187440" cy="4038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smtClean="0"/>
              <a:t>To avoid the problem of stacking a large number of transistors across a low-voltage power supply, </a:t>
            </a:r>
            <a:r>
              <a:rPr lang="en-US" altLang="en-US" dirty="0" smtClean="0">
                <a:solidFill>
                  <a:srgbClr val="FF0000"/>
                </a:solidFill>
              </a:rPr>
              <a:t>one may use a PMOS transistor for the </a:t>
            </a:r>
            <a:r>
              <a:rPr lang="en-US" altLang="en-US" dirty="0" err="1" smtClean="0">
                <a:solidFill>
                  <a:srgbClr val="FF0000"/>
                </a:solidFill>
              </a:rPr>
              <a:t>cascode</a:t>
            </a:r>
            <a:r>
              <a:rPr lang="en-US" altLang="en-US" dirty="0" smtClean="0">
                <a:solidFill>
                  <a:srgbClr val="FF0000"/>
                </a:solidFill>
              </a:rPr>
              <a:t> device</a:t>
            </a:r>
          </a:p>
          <a:p>
            <a:endParaRPr lang="en-US" altLang="en-US" dirty="0">
              <a:solidFill>
                <a:srgbClr val="FF0000"/>
              </a:solidFill>
            </a:endParaRPr>
          </a:p>
          <a:p>
            <a:endParaRPr lang="en-US" altLang="en-US" dirty="0" smtClean="0"/>
          </a:p>
          <a:p>
            <a:r>
              <a:rPr lang="en-US" altLang="en-US" dirty="0" smtClean="0"/>
              <a:t>This provides an </a:t>
            </a:r>
            <a:r>
              <a:rPr lang="en-US" altLang="en-US" dirty="0" smtClean="0">
                <a:solidFill>
                  <a:srgbClr val="FF0000"/>
                </a:solidFill>
              </a:rPr>
              <a:t>alternative to the design</a:t>
            </a:r>
            <a:r>
              <a:rPr lang="en-US" altLang="en-US" dirty="0" smtClean="0"/>
              <a:t> proposed in previous section.</a:t>
            </a:r>
          </a:p>
        </p:txBody>
      </p:sp>
    </p:spTree>
    <p:extLst>
      <p:ext uri="{BB962C8B-B14F-4D97-AF65-F5344CB8AC3E}">
        <p14:creationId xmlns:p14="http://schemas.microsoft.com/office/powerpoint/2010/main" val="235823045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959428"/>
            <a:ext cx="12110933" cy="2408349"/>
          </a:xfrm>
          <a:prstGeom prst="rect">
            <a:avLst/>
          </a:prstGeom>
        </p:spPr>
      </p:pic>
      <p:sp>
        <p:nvSpPr>
          <p:cNvPr id="2" name="TextBox 1"/>
          <p:cNvSpPr txBox="1"/>
          <p:nvPr/>
        </p:nvSpPr>
        <p:spPr>
          <a:xfrm>
            <a:off x="586090" y="4534549"/>
            <a:ext cx="11410682" cy="2308324"/>
          </a:xfrm>
          <a:prstGeom prst="rect">
            <a:avLst/>
          </a:prstGeom>
          <a:solidFill>
            <a:srgbClr val="66FF66"/>
          </a:solidFill>
        </p:spPr>
        <p:txBody>
          <a:bodyPr wrap="square" rtlCol="0">
            <a:spAutoFit/>
          </a:bodyPr>
          <a:lstStyle/>
          <a:p>
            <a:pPr algn="ctr"/>
            <a:r>
              <a:rPr lang="en-US" sz="7200" dirty="0" smtClean="0">
                <a:latin typeface="Arial Black" panose="020B0A04020102020204" pitchFamily="34" charset="0"/>
              </a:rPr>
              <a:t>Solve and understand this example </a:t>
            </a:r>
            <a:endParaRPr lang="en-US" sz="7200" dirty="0">
              <a:latin typeface="Arial Black" panose="020B0A04020102020204" pitchFamily="34" charset="0"/>
            </a:endParaRPr>
          </a:p>
        </p:txBody>
      </p:sp>
      <p:sp>
        <p:nvSpPr>
          <p:cNvPr id="3" name="Title 2"/>
          <p:cNvSpPr>
            <a:spLocks noGrp="1"/>
          </p:cNvSpPr>
          <p:nvPr>
            <p:ph type="title"/>
          </p:nvPr>
        </p:nvSpPr>
        <p:spPr>
          <a:xfrm>
            <a:off x="344094" y="0"/>
            <a:ext cx="11422743" cy="1325563"/>
          </a:xfrm>
          <a:solidFill>
            <a:srgbClr val="FFFF00"/>
          </a:solidFill>
        </p:spPr>
        <p:txBody>
          <a:bodyPr/>
          <a:lstStyle/>
          <a:p>
            <a:r>
              <a:rPr lang="en-US" smtClean="0">
                <a:latin typeface="Arial Black" panose="020B0A04020102020204" pitchFamily="34" charset="0"/>
              </a:rPr>
              <a:t>Home assignment : not be </a:t>
            </a:r>
            <a:r>
              <a:rPr lang="en-US" dirty="0" err="1" smtClean="0">
                <a:latin typeface="Arial Black" panose="020B0A04020102020204" pitchFamily="34" charset="0"/>
              </a:rPr>
              <a:t>be</a:t>
            </a:r>
            <a:r>
              <a:rPr lang="en-US" dirty="0" smtClean="0">
                <a:latin typeface="Arial Black" panose="020B0A04020102020204" pitchFamily="34" charset="0"/>
              </a:rPr>
              <a:t> submitted</a:t>
            </a:r>
            <a:endParaRPr lang="en-US" dirty="0">
              <a:latin typeface="Arial Black" panose="020B0A04020102020204" pitchFamily="34" charset="0"/>
            </a:endParaRPr>
          </a:p>
        </p:txBody>
      </p:sp>
    </p:spTree>
    <p:extLst>
      <p:ext uri="{BB962C8B-B14F-4D97-AF65-F5344CB8AC3E}">
        <p14:creationId xmlns:p14="http://schemas.microsoft.com/office/powerpoint/2010/main" val="141783318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88456" cy="2562896"/>
          </a:xfrm>
          <a:prstGeom prst="rect">
            <a:avLst/>
          </a:prstGeom>
        </p:spPr>
      </p:pic>
      <p:pic>
        <p:nvPicPr>
          <p:cNvPr id="7" name="Picture 6"/>
          <p:cNvPicPr>
            <a:picLocks noChangeAspect="1"/>
          </p:cNvPicPr>
          <p:nvPr/>
        </p:nvPicPr>
        <p:blipFill>
          <a:blip r:embed="rId3"/>
          <a:stretch>
            <a:fillRect/>
          </a:stretch>
        </p:blipFill>
        <p:spPr>
          <a:xfrm>
            <a:off x="9108016" y="2562895"/>
            <a:ext cx="2965905" cy="2996075"/>
          </a:xfrm>
          <a:prstGeom prst="rect">
            <a:avLst/>
          </a:prstGeom>
        </p:spPr>
      </p:pic>
      <p:cxnSp>
        <p:nvCxnSpPr>
          <p:cNvPr id="9" name="Straight Arrow Connector 8"/>
          <p:cNvCxnSpPr/>
          <p:nvPr/>
        </p:nvCxnSpPr>
        <p:spPr>
          <a:xfrm>
            <a:off x="10261600" y="5326743"/>
            <a:ext cx="14514" cy="682171"/>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10276114" y="6008914"/>
                <a:ext cx="71237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100</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𝐴</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10276114" y="6008914"/>
                <a:ext cx="712375" cy="276999"/>
              </a:xfrm>
              <a:prstGeom prst="rect">
                <a:avLst/>
              </a:prstGeom>
              <a:blipFill rotWithShape="0">
                <a:blip r:embed="rId4"/>
                <a:stretch>
                  <a:fillRect l="-7692" r="-11111" b="-31111"/>
                </a:stretch>
              </a:blipFill>
            </p:spPr>
            <p:txBody>
              <a:bodyPr/>
              <a:lstStyle/>
              <a:p>
                <a:r>
                  <a:rPr lang="en-US">
                    <a:noFill/>
                  </a:rPr>
                  <a:t> </a:t>
                </a:r>
              </a:p>
            </p:txBody>
          </p:sp>
        </mc:Fallback>
      </mc:AlternateContent>
    </p:spTree>
    <p:extLst>
      <p:ext uri="{BB962C8B-B14F-4D97-AF65-F5344CB8AC3E}">
        <p14:creationId xmlns:p14="http://schemas.microsoft.com/office/powerpoint/2010/main" val="304850200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2562896"/>
            <a:ext cx="4842456" cy="4267055"/>
          </a:xfrm>
          <a:prstGeom prst="rect">
            <a:avLst/>
          </a:prstGeom>
        </p:spPr>
      </p:pic>
      <p:pic>
        <p:nvPicPr>
          <p:cNvPr id="5" name="Picture 4"/>
          <p:cNvPicPr>
            <a:picLocks noChangeAspect="1"/>
          </p:cNvPicPr>
          <p:nvPr/>
        </p:nvPicPr>
        <p:blipFill>
          <a:blip r:embed="rId3"/>
          <a:stretch>
            <a:fillRect/>
          </a:stretch>
        </p:blipFill>
        <p:spPr>
          <a:xfrm>
            <a:off x="7397768" y="4856856"/>
            <a:ext cx="3473230" cy="826185"/>
          </a:xfrm>
          <a:prstGeom prst="rect">
            <a:avLst/>
          </a:prstGeom>
        </p:spPr>
      </p:pic>
      <p:pic>
        <p:nvPicPr>
          <p:cNvPr id="6" name="Picture 5"/>
          <p:cNvPicPr>
            <a:picLocks noChangeAspect="1"/>
          </p:cNvPicPr>
          <p:nvPr/>
        </p:nvPicPr>
        <p:blipFill>
          <a:blip r:embed="rId4"/>
          <a:stretch>
            <a:fillRect/>
          </a:stretch>
        </p:blipFill>
        <p:spPr>
          <a:xfrm>
            <a:off x="7496016" y="5748519"/>
            <a:ext cx="4240809" cy="406915"/>
          </a:xfrm>
          <a:prstGeom prst="rect">
            <a:avLst/>
          </a:prstGeom>
        </p:spPr>
      </p:pic>
      <p:pic>
        <p:nvPicPr>
          <p:cNvPr id="7" name="Picture 6"/>
          <p:cNvPicPr>
            <a:picLocks noChangeAspect="1"/>
          </p:cNvPicPr>
          <p:nvPr/>
        </p:nvPicPr>
        <p:blipFill>
          <a:blip r:embed="rId5"/>
          <a:stretch>
            <a:fillRect/>
          </a:stretch>
        </p:blipFill>
        <p:spPr>
          <a:xfrm>
            <a:off x="7496016" y="6286389"/>
            <a:ext cx="3374982" cy="457596"/>
          </a:xfrm>
          <a:prstGeom prst="rect">
            <a:avLst/>
          </a:prstGeom>
        </p:spPr>
      </p:pic>
    </p:spTree>
    <p:extLst>
      <p:ext uri="{BB962C8B-B14F-4D97-AF65-F5344CB8AC3E}">
        <p14:creationId xmlns:p14="http://schemas.microsoft.com/office/powerpoint/2010/main" val="343669026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79549" y="0"/>
            <a:ext cx="10766738" cy="6769794"/>
          </a:xfrm>
          <a:prstGeom prst="rect">
            <a:avLst/>
          </a:prstGeom>
        </p:spPr>
      </p:pic>
    </p:spTree>
    <p:extLst>
      <p:ext uri="{BB962C8B-B14F-4D97-AF65-F5344CB8AC3E}">
        <p14:creationId xmlns:p14="http://schemas.microsoft.com/office/powerpoint/2010/main" val="289378695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0"/>
            <a:ext cx="12217627" cy="3048000"/>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1092887" y="4377664"/>
                <a:ext cx="3658694" cy="760978"/>
              </a:xfrm>
              <a:prstGeom prst="rect">
                <a:avLst/>
              </a:prstGeom>
              <a:noFill/>
            </p:spPr>
            <p:txBody>
              <a:bodyPr wrap="none" lIns="0" tIns="0" rIns="0" bIns="0" rtlCol="0">
                <a:spAutoFit/>
              </a:bodyPr>
              <a:lstStyle/>
              <a:p>
                <a14:m>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𝑔</m:t>
                        </m:r>
                      </m:e>
                      <m:sub>
                        <m:r>
                          <a:rPr lang="en-US" sz="3200" b="0" i="1" smtClean="0">
                            <a:latin typeface="Cambria Math" panose="02040503050406030204" pitchFamily="18" charset="0"/>
                          </a:rPr>
                          <m:t>𝑚</m:t>
                        </m:r>
                        <m:r>
                          <a:rPr lang="en-US" sz="3200" b="0" i="1" smtClean="0">
                            <a:latin typeface="Cambria Math" panose="02040503050406030204" pitchFamily="18" charset="0"/>
                          </a:rPr>
                          <m:t>2</m:t>
                        </m:r>
                      </m:sub>
                    </m:sSub>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𝑟</m:t>
                        </m:r>
                      </m:e>
                      <m:sub>
                        <m:r>
                          <a:rPr lang="en-US" sz="3200" b="0" i="1" smtClean="0">
                            <a:latin typeface="Cambria Math" panose="02040503050406030204" pitchFamily="18" charset="0"/>
                          </a:rPr>
                          <m:t>𝑜</m:t>
                        </m:r>
                        <m:r>
                          <a:rPr lang="en-US" sz="3200" b="0" i="1" smtClean="0">
                            <a:latin typeface="Cambria Math" panose="02040503050406030204" pitchFamily="18" charset="0"/>
                          </a:rPr>
                          <m:t>2  </m:t>
                        </m:r>
                      </m:sub>
                    </m:sSub>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 </m:t>
                    </m:r>
                    <m:f>
                      <m:fPr>
                        <m:ctrlPr>
                          <a:rPr lang="en-US" sz="3200" i="1" smtClean="0">
                            <a:latin typeface="Cambria Math" panose="02040503050406030204" pitchFamily="18" charset="0"/>
                          </a:rPr>
                        </m:ctrlPr>
                      </m:fPr>
                      <m:num>
                        <m:r>
                          <a:rPr lang="en-US" sz="3200" b="0" i="1" smtClean="0">
                            <a:latin typeface="Cambria Math" panose="02040503050406030204" pitchFamily="18" charset="0"/>
                          </a:rPr>
                          <m:t>2</m:t>
                        </m:r>
                        <m:r>
                          <a:rPr lang="en-US" sz="3200" b="0" i="1" smtClean="0">
                            <a:latin typeface="Cambria Math" panose="02040503050406030204" pitchFamily="18" charset="0"/>
                            <a:ea typeface="Cambria Math" panose="02040503050406030204" pitchFamily="18" charset="0"/>
                          </a:rPr>
                          <m:t>×</m:t>
                        </m:r>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𝑉</m:t>
                            </m:r>
                          </m:e>
                          <m:sub>
                            <m:r>
                              <a:rPr lang="en-US" sz="3200" b="0" i="1" smtClean="0">
                                <a:latin typeface="Cambria Math" panose="02040503050406030204" pitchFamily="18" charset="0"/>
                                <a:ea typeface="Cambria Math" panose="02040503050406030204" pitchFamily="18" charset="0"/>
                              </a:rPr>
                              <m:t>𝐴</m:t>
                            </m:r>
                          </m:sub>
                        </m:sSub>
                      </m:num>
                      <m:den>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𝑉</m:t>
                            </m:r>
                          </m:e>
                          <m:sub>
                            <m:r>
                              <a:rPr lang="en-US" sz="3200" b="0" i="1" smtClean="0">
                                <a:latin typeface="Cambria Math" panose="02040503050406030204" pitchFamily="18" charset="0"/>
                              </a:rPr>
                              <m:t>𝑂𝑉</m:t>
                            </m:r>
                          </m:sub>
                        </m:sSub>
                      </m:den>
                    </m:f>
                  </m:oMath>
                </a14:m>
                <a:r>
                  <a:rPr lang="en-US" sz="3200" dirty="0" smtClean="0"/>
                  <a:t>  = 40</a:t>
                </a:r>
                <a:endParaRPr lang="en-US" sz="3200" dirty="0"/>
              </a:p>
            </p:txBody>
          </p:sp>
        </mc:Choice>
        <mc:Fallback xmlns="">
          <p:sp>
            <p:nvSpPr>
              <p:cNvPr id="5" name="TextBox 4"/>
              <p:cNvSpPr txBox="1">
                <a:spLocks noRot="1" noChangeAspect="1" noMove="1" noResize="1" noEditPoints="1" noAdjustHandles="1" noChangeArrowheads="1" noChangeShapeType="1" noTextEdit="1"/>
              </p:cNvSpPr>
              <p:nvPr/>
            </p:nvSpPr>
            <p:spPr>
              <a:xfrm>
                <a:off x="1092887" y="4377664"/>
                <a:ext cx="3658694" cy="760978"/>
              </a:xfrm>
              <a:prstGeom prst="rect">
                <a:avLst/>
              </a:prstGeom>
              <a:blipFill rotWithShape="0">
                <a:blip r:embed="rId3"/>
                <a:stretch>
                  <a:fillRect t="-1600" r="-6000" b="-11200"/>
                </a:stretch>
              </a:blipFill>
            </p:spPr>
            <p:txBody>
              <a:bodyPr/>
              <a:lstStyle/>
              <a:p>
                <a:r>
                  <a:rPr lang="en-US">
                    <a:noFill/>
                  </a:rPr>
                  <a:t> </a:t>
                </a:r>
              </a:p>
            </p:txBody>
          </p:sp>
        </mc:Fallback>
      </mc:AlternateContent>
      <p:grpSp>
        <p:nvGrpSpPr>
          <p:cNvPr id="9" name="Group 8"/>
          <p:cNvGrpSpPr/>
          <p:nvPr/>
        </p:nvGrpSpPr>
        <p:grpSpPr>
          <a:xfrm>
            <a:off x="5791202" y="4377664"/>
            <a:ext cx="3988869" cy="531964"/>
            <a:chOff x="5631545" y="3497942"/>
            <a:chExt cx="3988869" cy="531964"/>
          </a:xfrm>
        </p:grpSpPr>
        <p:sp>
          <p:nvSpPr>
            <p:cNvPr id="6" name="TextBox 5"/>
            <p:cNvSpPr txBox="1"/>
            <p:nvPr/>
          </p:nvSpPr>
          <p:spPr>
            <a:xfrm>
              <a:off x="5631545" y="3568241"/>
              <a:ext cx="1481881" cy="461665"/>
            </a:xfrm>
            <a:prstGeom prst="rect">
              <a:avLst/>
            </a:prstGeom>
            <a:noFill/>
          </p:spPr>
          <p:txBody>
            <a:bodyPr wrap="none" rtlCol="0">
              <a:spAutoFit/>
            </a:bodyPr>
            <a:lstStyle/>
            <a:p>
              <a:r>
                <a:rPr lang="en-US" sz="2400" dirty="0" smtClean="0"/>
                <a:t>Therefore </a:t>
              </a:r>
              <a:endParaRPr lang="en-US" sz="2400" dirty="0"/>
            </a:p>
          </p:txBody>
        </p:sp>
        <mc:AlternateContent xmlns:mc="http://schemas.openxmlformats.org/markup-compatibility/2006" xmlns:a14="http://schemas.microsoft.com/office/drawing/2010/main">
          <mc:Choice Requires="a14">
            <p:sp>
              <p:nvSpPr>
                <p:cNvPr id="7" name="TextBox 6"/>
                <p:cNvSpPr txBox="1"/>
                <p:nvPr/>
              </p:nvSpPr>
              <p:spPr>
                <a:xfrm>
                  <a:off x="8541657" y="3497942"/>
                  <a:ext cx="1078757" cy="430887"/>
                </a:xfrm>
                <a:prstGeom prst="rect">
                  <a:avLst/>
                </a:prstGeom>
                <a:noFill/>
              </p:spPr>
              <p:txBody>
                <a:bodyPr wrap="none" lIns="0" tIns="0" rIns="0" bIns="0" rtlCol="0">
                  <a:spAutoFit/>
                </a:bodyPr>
                <a:lstStyle/>
                <a:p>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𝑉</m:t>
                          </m:r>
                        </m:e>
                        <m:sub>
                          <m:r>
                            <a:rPr lang="en-US" sz="2800" b="0" i="1" smtClean="0">
                              <a:latin typeface="Cambria Math" panose="02040503050406030204" pitchFamily="18" charset="0"/>
                            </a:rPr>
                            <m:t>𝐴</m:t>
                          </m:r>
                        </m:sub>
                      </m:sSub>
                    </m:oMath>
                  </a14:m>
                  <a:r>
                    <a:rPr lang="en-US" sz="2800" dirty="0" smtClean="0"/>
                    <a:t> = 4V</a:t>
                  </a:r>
                  <a:endParaRPr lang="en-US" sz="2800" dirty="0"/>
                </a:p>
              </p:txBody>
            </p:sp>
          </mc:Choice>
          <mc:Fallback xmlns="">
            <p:sp>
              <p:nvSpPr>
                <p:cNvPr id="7" name="TextBox 6"/>
                <p:cNvSpPr txBox="1">
                  <a:spLocks noRot="1" noChangeAspect="1" noMove="1" noResize="1" noEditPoints="1" noAdjustHandles="1" noChangeArrowheads="1" noChangeShapeType="1" noTextEdit="1"/>
                </p:cNvSpPr>
                <p:nvPr/>
              </p:nvSpPr>
              <p:spPr>
                <a:xfrm>
                  <a:off x="8541657" y="3497942"/>
                  <a:ext cx="1078757" cy="430887"/>
                </a:xfrm>
                <a:prstGeom prst="rect">
                  <a:avLst/>
                </a:prstGeom>
                <a:blipFill rotWithShape="0">
                  <a:blip r:embed="rId4"/>
                  <a:stretch>
                    <a:fillRect t="-23944" r="-19209" b="-50704"/>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 name="TextBox 7"/>
              <p:cNvSpPr txBox="1"/>
              <p:nvPr/>
            </p:nvSpPr>
            <p:spPr>
              <a:xfrm>
                <a:off x="1092887" y="5544457"/>
                <a:ext cx="5015925" cy="11859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200" i="1" smtClean="0">
                              <a:latin typeface="Cambria Math" panose="02040503050406030204" pitchFamily="18" charset="0"/>
                            </a:rPr>
                          </m:ctrlPr>
                        </m:sSubSupPr>
                        <m:e>
                          <m:r>
                            <a:rPr lang="en-US" sz="3200" b="0" i="1" smtClean="0">
                              <a:latin typeface="Cambria Math" panose="02040503050406030204" pitchFamily="18" charset="0"/>
                            </a:rPr>
                            <m:t>𝑉</m:t>
                          </m:r>
                        </m:e>
                        <m:sub>
                          <m:r>
                            <a:rPr lang="en-US" sz="3200" b="0" i="1" smtClean="0">
                              <a:latin typeface="Cambria Math" panose="02040503050406030204" pitchFamily="18" charset="0"/>
                            </a:rPr>
                            <m:t>𝐴</m:t>
                          </m:r>
                        </m:sub>
                        <m:sup>
                          <m:r>
                            <a:rPr lang="en-US" sz="3200" b="0" i="1" smtClean="0">
                              <a:latin typeface="Cambria Math" panose="02040503050406030204" pitchFamily="18" charset="0"/>
                            </a:rPr>
                            <m:t>/</m:t>
                          </m:r>
                        </m:sup>
                      </m:sSubSup>
                      <m:r>
                        <a:rPr lang="en-US" sz="3200" b="0" i="1" smtClean="0">
                          <a:latin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𝐿</m:t>
                      </m:r>
                      <m:r>
                        <a:rPr lang="en-US" sz="3200" b="0" i="1" smtClean="0">
                          <a:latin typeface="Cambria Math" panose="02040503050406030204" pitchFamily="18" charset="0"/>
                          <a:ea typeface="Cambria Math" panose="02040503050406030204" pitchFamily="18" charset="0"/>
                        </a:rPr>
                        <m:t> = </m:t>
                      </m:r>
                      <m:f>
                        <m:fPr>
                          <m:ctrlPr>
                            <a:rPr lang="en-US" sz="3200" b="0" i="1" smtClean="0">
                              <a:latin typeface="Cambria Math" panose="02040503050406030204" pitchFamily="18" charset="0"/>
                              <a:ea typeface="Cambria Math" panose="02040503050406030204" pitchFamily="18" charset="0"/>
                            </a:rPr>
                          </m:ctrlPr>
                        </m:fPr>
                        <m:num>
                          <m:r>
                            <a:rPr lang="en-US" sz="3200" b="0" i="1" smtClean="0">
                              <a:latin typeface="Cambria Math" panose="02040503050406030204" pitchFamily="18" charset="0"/>
                              <a:ea typeface="Cambria Math" panose="02040503050406030204" pitchFamily="18" charset="0"/>
                            </a:rPr>
                            <m:t>4</m:t>
                          </m:r>
                          <m:r>
                            <a:rPr lang="en-US" sz="3200" b="0" i="1" smtClean="0">
                              <a:latin typeface="Cambria Math" panose="02040503050406030204" pitchFamily="18" charset="0"/>
                              <a:ea typeface="Cambria Math" panose="02040503050406030204" pitchFamily="18" charset="0"/>
                            </a:rPr>
                            <m:t>𝑉</m:t>
                          </m:r>
                        </m:num>
                        <m:den>
                          <m:f>
                            <m:fPr>
                              <m:type m:val="skw"/>
                              <m:ctrlPr>
                                <a:rPr lang="en-US" sz="3200" b="0" i="1" smtClean="0">
                                  <a:latin typeface="Cambria Math" panose="02040503050406030204" pitchFamily="18" charset="0"/>
                                  <a:ea typeface="Cambria Math" panose="02040503050406030204" pitchFamily="18" charset="0"/>
                                </a:rPr>
                              </m:ctrlPr>
                            </m:fPr>
                            <m:num>
                              <m:r>
                                <a:rPr lang="en-US" sz="3200" b="0" i="1" smtClean="0">
                                  <a:latin typeface="Cambria Math" panose="02040503050406030204" pitchFamily="18" charset="0"/>
                                  <a:ea typeface="Cambria Math" panose="02040503050406030204" pitchFamily="18" charset="0"/>
                                </a:rPr>
                                <m:t>5</m:t>
                              </m:r>
                              <m:r>
                                <a:rPr lang="en-US" sz="3200" b="0" i="1" smtClean="0">
                                  <a:latin typeface="Cambria Math" panose="02040503050406030204" pitchFamily="18" charset="0"/>
                                  <a:ea typeface="Cambria Math" panose="02040503050406030204" pitchFamily="18" charset="0"/>
                                </a:rPr>
                                <m:t>𝑉</m:t>
                              </m:r>
                            </m:num>
                            <m:den>
                              <m:r>
                                <a:rPr lang="en-US" sz="3200" b="0" i="1" smtClean="0">
                                  <a:latin typeface="Cambria Math" panose="02040503050406030204" pitchFamily="18" charset="0"/>
                                  <a:ea typeface="Cambria Math" panose="02040503050406030204" pitchFamily="18" charset="0"/>
                                </a:rPr>
                                <m:t>𝜇</m:t>
                              </m:r>
                              <m:r>
                                <a:rPr lang="en-US" sz="3200" b="0" i="1" smtClean="0">
                                  <a:latin typeface="Cambria Math" panose="02040503050406030204" pitchFamily="18" charset="0"/>
                                  <a:ea typeface="Cambria Math" panose="02040503050406030204" pitchFamily="18" charset="0"/>
                                </a:rPr>
                                <m:t>𝑚</m:t>
                              </m:r>
                            </m:den>
                          </m:f>
                        </m:den>
                      </m:f>
                      <m:r>
                        <a:rPr lang="en-US" sz="3200" b="0" i="1" smtClean="0">
                          <a:latin typeface="Cambria Math" panose="02040503050406030204" pitchFamily="18" charset="0"/>
                          <a:ea typeface="Cambria Math" panose="02040503050406030204" pitchFamily="18" charset="0"/>
                        </a:rPr>
                        <m:t>=0.8 </m:t>
                      </m:r>
                      <m:r>
                        <a:rPr lang="en-US" sz="3200" b="0" i="1" smtClean="0">
                          <a:latin typeface="Cambria Math" panose="02040503050406030204" pitchFamily="18" charset="0"/>
                          <a:ea typeface="Cambria Math" panose="02040503050406030204" pitchFamily="18" charset="0"/>
                        </a:rPr>
                        <m:t>𝜇</m:t>
                      </m:r>
                      <m:r>
                        <a:rPr lang="en-US" sz="3200" b="0" i="1" smtClean="0">
                          <a:latin typeface="Cambria Math" panose="02040503050406030204" pitchFamily="18" charset="0"/>
                          <a:ea typeface="Cambria Math" panose="02040503050406030204" pitchFamily="18" charset="0"/>
                        </a:rPr>
                        <m:t>𝑚</m:t>
                      </m:r>
                    </m:oMath>
                  </m:oMathPara>
                </a14:m>
                <a:endParaRPr lang="en-US" sz="3200" dirty="0"/>
              </a:p>
            </p:txBody>
          </p:sp>
        </mc:Choice>
        <mc:Fallback xmlns="">
          <p:sp>
            <p:nvSpPr>
              <p:cNvPr id="8" name="TextBox 7"/>
              <p:cNvSpPr txBox="1">
                <a:spLocks noRot="1" noChangeAspect="1" noMove="1" noResize="1" noEditPoints="1" noAdjustHandles="1" noChangeArrowheads="1" noChangeShapeType="1" noTextEdit="1"/>
              </p:cNvSpPr>
              <p:nvPr/>
            </p:nvSpPr>
            <p:spPr>
              <a:xfrm>
                <a:off x="1092887" y="5544457"/>
                <a:ext cx="5015925" cy="118590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965199" y="3470084"/>
                <a:ext cx="3085140" cy="4406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1" i="1" smtClean="0">
                              <a:latin typeface="Cambria Math" panose="02040503050406030204" pitchFamily="18" charset="0"/>
                            </a:rPr>
                          </m:ctrlPr>
                        </m:sSupPr>
                        <m:e>
                          <m:r>
                            <a:rPr lang="en-US" sz="2800" b="1" i="1" smtClean="0">
                              <a:latin typeface="Cambria Math" panose="02040503050406030204" pitchFamily="18" charset="0"/>
                            </a:rPr>
                            <m:t>𝑹</m:t>
                          </m:r>
                        </m:e>
                        <m:sup>
                          <m:r>
                            <a:rPr lang="en-US" sz="2800" b="1" i="1" smtClean="0">
                              <a:latin typeface="Cambria Math" panose="02040503050406030204" pitchFamily="18" charset="0"/>
                            </a:rPr>
                            <m:t>𝑶</m:t>
                          </m:r>
                        </m:sup>
                      </m:sSup>
                      <m:r>
                        <a:rPr lang="en-US" sz="2800" b="1" i="1" smtClean="0">
                          <a:latin typeface="Cambria Math" panose="02040503050406030204" pitchFamily="18" charset="0"/>
                        </a:rPr>
                        <m:t> </m:t>
                      </m:r>
                      <m:r>
                        <a:rPr lang="en-US" sz="2800" b="1" i="1" smtClean="0">
                          <a:latin typeface="Cambria Math" panose="02040503050406030204" pitchFamily="18" charset="0"/>
                          <a:ea typeface="Cambria Math" panose="02040503050406030204" pitchFamily="18" charset="0"/>
                        </a:rPr>
                        <m:t>=(</m:t>
                      </m:r>
                      <m:sSub>
                        <m:sSubPr>
                          <m:ctrlPr>
                            <a:rPr lang="en-US" sz="2800" b="1" i="1" smtClean="0">
                              <a:latin typeface="Cambria Math" panose="02040503050406030204" pitchFamily="18" charset="0"/>
                              <a:ea typeface="Cambria Math" panose="02040503050406030204" pitchFamily="18" charset="0"/>
                            </a:rPr>
                          </m:ctrlPr>
                        </m:sSubPr>
                        <m:e>
                          <m:r>
                            <a:rPr lang="en-US" sz="2800" b="1" i="1" smtClean="0">
                              <a:latin typeface="Cambria Math" panose="02040503050406030204" pitchFamily="18" charset="0"/>
                              <a:ea typeface="Cambria Math" panose="02040503050406030204" pitchFamily="18" charset="0"/>
                            </a:rPr>
                            <m:t>𝒈</m:t>
                          </m:r>
                        </m:e>
                        <m:sub>
                          <m:r>
                            <a:rPr lang="en-US" sz="2800" b="1" i="1" smtClean="0">
                              <a:latin typeface="Cambria Math" panose="02040503050406030204" pitchFamily="18" charset="0"/>
                              <a:ea typeface="Cambria Math" panose="02040503050406030204" pitchFamily="18" charset="0"/>
                            </a:rPr>
                            <m:t>𝒎</m:t>
                          </m:r>
                          <m:r>
                            <a:rPr lang="en-US" sz="2800" b="1" i="1" smtClean="0">
                              <a:latin typeface="Cambria Math" panose="02040503050406030204" pitchFamily="18" charset="0"/>
                              <a:ea typeface="Cambria Math" panose="02040503050406030204" pitchFamily="18" charset="0"/>
                            </a:rPr>
                            <m:t>𝟐</m:t>
                          </m:r>
                        </m:sub>
                      </m:sSub>
                      <m:sSub>
                        <m:sSubPr>
                          <m:ctrlPr>
                            <a:rPr lang="en-US" sz="2800" b="1" i="1" smtClean="0">
                              <a:latin typeface="Cambria Math" panose="02040503050406030204" pitchFamily="18" charset="0"/>
                              <a:ea typeface="Cambria Math" panose="02040503050406030204" pitchFamily="18" charset="0"/>
                            </a:rPr>
                          </m:ctrlPr>
                        </m:sSubPr>
                        <m:e>
                          <m:r>
                            <a:rPr lang="en-US" sz="2800" b="1" i="1" smtClean="0">
                              <a:latin typeface="Cambria Math" panose="02040503050406030204" pitchFamily="18" charset="0"/>
                              <a:ea typeface="Cambria Math" panose="02040503050406030204" pitchFamily="18" charset="0"/>
                            </a:rPr>
                            <m:t>𝒓</m:t>
                          </m:r>
                        </m:e>
                        <m:sub>
                          <m:r>
                            <a:rPr lang="en-US" sz="2800" b="1" i="1" smtClean="0">
                              <a:latin typeface="Cambria Math" panose="02040503050406030204" pitchFamily="18" charset="0"/>
                              <a:ea typeface="Cambria Math" panose="02040503050406030204" pitchFamily="18" charset="0"/>
                            </a:rPr>
                            <m:t>𝟎𝟐</m:t>
                          </m:r>
                        </m:sub>
                      </m:sSub>
                      <m:sSub>
                        <m:sSubPr>
                          <m:ctrlPr>
                            <a:rPr lang="en-US" sz="2800" b="1" i="1" smtClean="0">
                              <a:latin typeface="Cambria Math" panose="02040503050406030204" pitchFamily="18" charset="0"/>
                              <a:ea typeface="Cambria Math" panose="02040503050406030204" pitchFamily="18" charset="0"/>
                            </a:rPr>
                          </m:ctrlPr>
                        </m:sSubPr>
                        <m:e>
                          <m:r>
                            <a:rPr lang="en-US" sz="2800" b="1" i="1" smtClean="0">
                              <a:latin typeface="Cambria Math" panose="02040503050406030204" pitchFamily="18" charset="0"/>
                              <a:ea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𝒓</m:t>
                          </m:r>
                        </m:e>
                        <m:sub>
                          <m:r>
                            <a:rPr lang="en-US" sz="2800" b="1" i="1" smtClean="0">
                              <a:latin typeface="Cambria Math" panose="02040503050406030204" pitchFamily="18" charset="0"/>
                              <a:ea typeface="Cambria Math" panose="02040503050406030204" pitchFamily="18" charset="0"/>
                            </a:rPr>
                            <m:t>𝟎𝟏</m:t>
                          </m:r>
                        </m:sub>
                      </m:sSub>
                    </m:oMath>
                  </m:oMathPara>
                </a14:m>
                <a:endParaRPr lang="en-US" sz="2800" b="1" dirty="0"/>
              </a:p>
            </p:txBody>
          </p:sp>
        </mc:Choice>
        <mc:Fallback xmlns="">
          <p:sp>
            <p:nvSpPr>
              <p:cNvPr id="10" name="TextBox 9"/>
              <p:cNvSpPr txBox="1">
                <a:spLocks noRot="1" noChangeAspect="1" noMove="1" noResize="1" noEditPoints="1" noAdjustHandles="1" noChangeArrowheads="1" noChangeShapeType="1" noTextEdit="1"/>
              </p:cNvSpPr>
              <p:nvPr/>
            </p:nvSpPr>
            <p:spPr>
              <a:xfrm>
                <a:off x="965199" y="3470084"/>
                <a:ext cx="3085140" cy="440633"/>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1192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a:xfrm>
            <a:off x="2794715" y="365125"/>
            <a:ext cx="5228824" cy="1325563"/>
          </a:xfrm>
          <a:solidFill>
            <a:srgbClr val="00FF00"/>
          </a:solidFill>
        </p:spPr>
        <p:txBody>
          <a:bodyPr/>
          <a:lstStyle/>
          <a:p>
            <a:pPr algn="ctr" eaLnBrk="1" hangingPunct="1"/>
            <a:r>
              <a:rPr lang="en-US" altLang="en-US" b="1" dirty="0" smtClean="0">
                <a:latin typeface="Arial" panose="020B0604020202020204" pitchFamily="34" charset="0"/>
                <a:cs typeface="Arial" panose="020B0604020202020204" pitchFamily="34" charset="0"/>
              </a:rPr>
              <a:t> The BJT </a:t>
            </a:r>
            <a:r>
              <a:rPr lang="en-US" altLang="en-US" b="1" dirty="0" err="1" smtClean="0">
                <a:latin typeface="Arial" panose="020B0604020202020204" pitchFamily="34" charset="0"/>
                <a:cs typeface="Arial" panose="020B0604020202020204" pitchFamily="34" charset="0"/>
              </a:rPr>
              <a:t>Cascode</a:t>
            </a:r>
            <a:endParaRPr lang="en-US" altLang="en-US" b="1" dirty="0" smtClean="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276385"/>
                <a:ext cx="10515600" cy="3119862"/>
              </a:xfrm>
            </p:spPr>
            <p:txBody>
              <a:bodyPr>
                <a:normAutofit/>
              </a:bodyPr>
              <a:lstStyle/>
              <a:p>
                <a:pPr marL="0" indent="0">
                  <a:buNone/>
                </a:pPr>
                <a:r>
                  <a:rPr lang="en-US" sz="4800" dirty="0" smtClean="0">
                    <a:latin typeface="Arial" panose="020B0604020202020204" pitchFamily="34" charset="0"/>
                    <a:cs typeface="Arial" panose="020B0604020202020204" pitchFamily="34" charset="0"/>
                  </a:rPr>
                  <a:t>Most of the things are derived in similar fashion as for the MOS </a:t>
                </a:r>
                <a:r>
                  <a:rPr lang="en-US" sz="4800" dirty="0" err="1" smtClean="0">
                    <a:latin typeface="Arial" panose="020B0604020202020204" pitchFamily="34" charset="0"/>
                    <a:cs typeface="Arial" panose="020B0604020202020204" pitchFamily="34" charset="0"/>
                  </a:rPr>
                  <a:t>Cascode</a:t>
                </a:r>
                <a:r>
                  <a:rPr lang="en-US" sz="4800" dirty="0" smtClean="0">
                    <a:latin typeface="Arial" panose="020B0604020202020204" pitchFamily="34" charset="0"/>
                    <a:cs typeface="Arial" panose="020B0604020202020204" pitchFamily="34" charset="0"/>
                  </a:rPr>
                  <a:t> with only difference in the calculation of the output resistance </a:t>
                </a:r>
                <a14:m>
                  <m:oMath xmlns:m="http://schemas.openxmlformats.org/officeDocument/2006/math">
                    <m:sSub>
                      <m:sSubPr>
                        <m:ctrlPr>
                          <a:rPr lang="en-US" sz="4800" i="1" smtClean="0">
                            <a:latin typeface="Cambria Math" panose="02040503050406030204" pitchFamily="18" charset="0"/>
                          </a:rPr>
                        </m:ctrlPr>
                      </m:sSubPr>
                      <m:e>
                        <m:r>
                          <a:rPr lang="en-US" sz="4800" b="0" i="1" smtClean="0">
                            <a:latin typeface="Cambria Math" panose="02040503050406030204" pitchFamily="18" charset="0"/>
                          </a:rPr>
                          <m:t>𝑅</m:t>
                        </m:r>
                      </m:e>
                      <m:sub>
                        <m:r>
                          <a:rPr lang="en-US" sz="4800" b="0" i="1" smtClean="0">
                            <a:latin typeface="Cambria Math" panose="02040503050406030204" pitchFamily="18" charset="0"/>
                          </a:rPr>
                          <m:t>0</m:t>
                        </m:r>
                      </m:sub>
                    </m:sSub>
                  </m:oMath>
                </a14:m>
                <a:endParaRPr lang="en-US" sz="4800" dirty="0">
                  <a:latin typeface="Arial" panose="020B0604020202020204" pitchFamily="34" charset="0"/>
                  <a:cs typeface="Arial" panose="020B0604020202020204" pitchFamily="34"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276385"/>
                <a:ext cx="10515600" cy="3119862"/>
              </a:xfrm>
              <a:blipFill rotWithShape="0">
                <a:blip r:embed="rId2"/>
                <a:stretch>
                  <a:fillRect l="-2667" t="-7031"/>
                </a:stretch>
              </a:blipFill>
            </p:spPr>
            <p:txBody>
              <a:bodyPr/>
              <a:lstStyle/>
              <a:p>
                <a:r>
                  <a:rPr lang="en-US">
                    <a:noFill/>
                  </a:rPr>
                  <a:t> </a:t>
                </a:r>
              </a:p>
            </p:txBody>
          </p:sp>
        </mc:Fallback>
      </mc:AlternateContent>
    </p:spTree>
    <p:extLst>
      <p:ext uri="{BB962C8B-B14F-4D97-AF65-F5344CB8AC3E}">
        <p14:creationId xmlns:p14="http://schemas.microsoft.com/office/powerpoint/2010/main" val="16100669"/>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b="10306"/>
          <a:stretch/>
        </p:blipFill>
        <p:spPr>
          <a:xfrm>
            <a:off x="3541690" y="1549950"/>
            <a:ext cx="3395729" cy="4988032"/>
          </a:xfrm>
          <a:prstGeom prst="rect">
            <a:avLst/>
          </a:prstGeom>
        </p:spPr>
      </p:pic>
      <p:sp>
        <p:nvSpPr>
          <p:cNvPr id="6" name="Rectangular Callout 5"/>
          <p:cNvSpPr/>
          <p:nvPr/>
        </p:nvSpPr>
        <p:spPr>
          <a:xfrm>
            <a:off x="128790" y="2936383"/>
            <a:ext cx="1777284" cy="2215166"/>
          </a:xfrm>
          <a:prstGeom prst="wedgeRectCallout">
            <a:avLst>
              <a:gd name="adj1" fmla="val 151815"/>
              <a:gd name="adj2" fmla="val -270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2000" b="1" dirty="0"/>
              <a:t>Voltage </a:t>
            </a:r>
            <a:r>
              <a:rPr lang="en-US" altLang="en-US" sz="2000" b="1" i="1" dirty="0">
                <a:solidFill>
                  <a:srgbClr val="FF0000"/>
                </a:solidFill>
              </a:rPr>
              <a:t>V</a:t>
            </a:r>
            <a:r>
              <a:rPr lang="en-US" altLang="en-US" sz="2000" b="1" i="1" baseline="-25000" dirty="0">
                <a:solidFill>
                  <a:srgbClr val="FF0000"/>
                </a:solidFill>
              </a:rPr>
              <a:t>B</a:t>
            </a:r>
            <a:r>
              <a:rPr lang="en-US" altLang="en-US" sz="2000" b="1" baseline="-25000" dirty="0">
                <a:solidFill>
                  <a:srgbClr val="FF0000"/>
                </a:solidFill>
              </a:rPr>
              <a:t>2</a:t>
            </a:r>
            <a:r>
              <a:rPr lang="en-US" altLang="en-US" sz="2000" b="1" dirty="0">
                <a:solidFill>
                  <a:srgbClr val="FF0000"/>
                </a:solidFill>
              </a:rPr>
              <a:t> is a dc bias voltage</a:t>
            </a:r>
            <a:r>
              <a:rPr lang="en-US" altLang="en-US" sz="2000" b="1" dirty="0"/>
              <a:t> for the CB </a:t>
            </a:r>
            <a:r>
              <a:rPr lang="en-US" altLang="en-US" sz="2000" b="1" dirty="0" err="1"/>
              <a:t>cascode</a:t>
            </a:r>
            <a:r>
              <a:rPr lang="en-US" altLang="en-US" sz="2000" b="1" dirty="0"/>
              <a:t> transistor </a:t>
            </a:r>
            <a:r>
              <a:rPr lang="en-US" altLang="en-US" sz="2000" b="1" i="1" dirty="0" smtClean="0"/>
              <a:t>Q</a:t>
            </a:r>
            <a:r>
              <a:rPr lang="en-US" altLang="en-US" sz="2000" b="1" baseline="-25000" dirty="0" smtClean="0"/>
              <a:t>2</a:t>
            </a:r>
            <a:endParaRPr lang="en-US" sz="2000" b="1" dirty="0"/>
          </a:p>
        </p:txBody>
      </p:sp>
      <p:grpSp>
        <p:nvGrpSpPr>
          <p:cNvPr id="10" name="Group 9"/>
          <p:cNvGrpSpPr/>
          <p:nvPr/>
        </p:nvGrpSpPr>
        <p:grpSpPr>
          <a:xfrm>
            <a:off x="7994770" y="104265"/>
            <a:ext cx="3923564" cy="5330620"/>
            <a:chOff x="7994770" y="104265"/>
            <a:chExt cx="3923564" cy="5330620"/>
          </a:xfrm>
        </p:grpSpPr>
        <p:sp>
          <p:nvSpPr>
            <p:cNvPr id="7" name="Rectangle 6"/>
            <p:cNvSpPr/>
            <p:nvPr/>
          </p:nvSpPr>
          <p:spPr>
            <a:xfrm>
              <a:off x="7994770" y="104265"/>
              <a:ext cx="3923564" cy="1815882"/>
            </a:xfrm>
            <a:prstGeom prst="rect">
              <a:avLst/>
            </a:prstGeom>
          </p:spPr>
          <p:txBody>
            <a:bodyPr wrap="square">
              <a:spAutoFit/>
            </a:bodyPr>
            <a:lstStyle/>
            <a:p>
              <a:r>
                <a:rPr lang="en-US" altLang="en-US" sz="2800" b="1" dirty="0"/>
                <a:t>Objective is to </a:t>
              </a:r>
              <a:r>
                <a:rPr lang="en-US" altLang="en-US" sz="2800" b="1" dirty="0">
                  <a:solidFill>
                    <a:srgbClr val="FF0000"/>
                  </a:solidFill>
                </a:rPr>
                <a:t>determine the parameters </a:t>
              </a:r>
              <a:r>
                <a:rPr lang="en-US" altLang="en-US" sz="2800" b="1" i="1" dirty="0">
                  <a:solidFill>
                    <a:srgbClr val="FF0000"/>
                  </a:solidFill>
                </a:rPr>
                <a:t>G</a:t>
              </a:r>
              <a:r>
                <a:rPr lang="en-US" altLang="en-US" sz="2800" b="1" i="1" baseline="-25000" dirty="0">
                  <a:solidFill>
                    <a:srgbClr val="FF0000"/>
                  </a:solidFill>
                </a:rPr>
                <a:t>m</a:t>
              </a:r>
              <a:r>
                <a:rPr lang="en-US" altLang="en-US" sz="2800" b="1" dirty="0">
                  <a:solidFill>
                    <a:srgbClr val="FF0000"/>
                  </a:solidFill>
                </a:rPr>
                <a:t> and </a:t>
              </a:r>
              <a:r>
                <a:rPr lang="en-US" altLang="en-US" sz="2800" b="1" i="1" dirty="0">
                  <a:solidFill>
                    <a:srgbClr val="FF0000"/>
                  </a:solidFill>
                </a:rPr>
                <a:t>R</a:t>
              </a:r>
              <a:r>
                <a:rPr lang="en-US" altLang="en-US" sz="2800" b="1" i="1" baseline="-25000" dirty="0">
                  <a:solidFill>
                    <a:srgbClr val="FF0000"/>
                  </a:solidFill>
                </a:rPr>
                <a:t>o</a:t>
              </a:r>
              <a:r>
                <a:rPr lang="en-US" altLang="en-US" sz="2800" b="1" dirty="0"/>
                <a:t> of the equivalent </a:t>
              </a:r>
              <a:r>
                <a:rPr lang="en-US" altLang="en-US" sz="2800" b="1" dirty="0" smtClean="0"/>
                <a:t>circuit</a:t>
              </a:r>
              <a:endParaRPr lang="en-US" altLang="en-US" sz="2800" b="1" dirty="0"/>
            </a:p>
          </p:txBody>
        </p:sp>
        <p:pic>
          <p:nvPicPr>
            <p:cNvPr id="8" name="Picture 7"/>
            <p:cNvPicPr>
              <a:picLocks noChangeAspect="1"/>
            </p:cNvPicPr>
            <p:nvPr/>
          </p:nvPicPr>
          <p:blipFill>
            <a:blip r:embed="rId3"/>
            <a:stretch>
              <a:fillRect/>
            </a:stretch>
          </p:blipFill>
          <p:spPr>
            <a:xfrm>
              <a:off x="7994770" y="2167510"/>
              <a:ext cx="3923564" cy="3267375"/>
            </a:xfrm>
            <a:prstGeom prst="rect">
              <a:avLst/>
            </a:prstGeom>
          </p:spPr>
        </p:pic>
      </p:grpSp>
      <p:sp>
        <p:nvSpPr>
          <p:cNvPr id="9" name="Rectangle 8"/>
          <p:cNvSpPr/>
          <p:nvPr/>
        </p:nvSpPr>
        <p:spPr>
          <a:xfrm>
            <a:off x="128790" y="0"/>
            <a:ext cx="5110764" cy="16742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en-US" sz="2800" b="1"/>
              <a:t>Figure shows the </a:t>
            </a:r>
            <a:r>
              <a:rPr lang="en-US" altLang="en-US" sz="2800" b="1">
                <a:solidFill>
                  <a:srgbClr val="FF0000"/>
                </a:solidFill>
              </a:rPr>
              <a:t>BJT cascode amplifier</a:t>
            </a:r>
            <a:r>
              <a:rPr lang="en-US" altLang="en-US" sz="2800" b="1"/>
              <a:t> with an ideal current-source load.  </a:t>
            </a:r>
            <a:endParaRPr lang="en-US" altLang="en-US" sz="2800" b="1" dirty="0"/>
          </a:p>
        </p:txBody>
      </p:sp>
    </p:spTree>
    <p:extLst>
      <p:ext uri="{BB962C8B-B14F-4D97-AF65-F5344CB8AC3E}">
        <p14:creationId xmlns:p14="http://schemas.microsoft.com/office/powerpoint/2010/main" val="502156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8789" y="90153"/>
            <a:ext cx="8976574" cy="830997"/>
          </a:xfrm>
          <a:prstGeom prst="rect">
            <a:avLst/>
          </a:prstGeom>
        </p:spPr>
        <p:txBody>
          <a:bodyPr wrap="square">
            <a:spAutoFit/>
          </a:bodyPr>
          <a:lstStyle/>
          <a:p>
            <a:r>
              <a:rPr lang="en-US" altLang="en-US" sz="2400" b="1" dirty="0"/>
              <a:t>As in case of MOS </a:t>
            </a:r>
            <a:r>
              <a:rPr lang="en-US" altLang="en-US" sz="2400" b="1" dirty="0" err="1"/>
              <a:t>cascode</a:t>
            </a:r>
            <a:r>
              <a:rPr lang="en-US" altLang="en-US" sz="2400" b="1" dirty="0"/>
              <a:t>, </a:t>
            </a:r>
            <a:r>
              <a:rPr lang="en-US" altLang="en-US" sz="2400" b="1" i="1" dirty="0">
                <a:solidFill>
                  <a:srgbClr val="FF0000"/>
                </a:solidFill>
              </a:rPr>
              <a:t>G</a:t>
            </a:r>
            <a:r>
              <a:rPr lang="en-US" altLang="en-US" sz="2400" b="1" i="1" baseline="-25000" dirty="0">
                <a:solidFill>
                  <a:srgbClr val="FF0000"/>
                </a:solidFill>
              </a:rPr>
              <a:t>m</a:t>
            </a:r>
            <a:r>
              <a:rPr lang="en-US" altLang="en-US" sz="2400" b="1" dirty="0">
                <a:solidFill>
                  <a:srgbClr val="FF0000"/>
                </a:solidFill>
              </a:rPr>
              <a:t> is the short-circuit </a:t>
            </a:r>
            <a:r>
              <a:rPr lang="en-US" altLang="en-US" sz="2400" b="1" dirty="0" err="1">
                <a:solidFill>
                  <a:srgbClr val="FF0000"/>
                </a:solidFill>
              </a:rPr>
              <a:t>transconductance</a:t>
            </a:r>
            <a:r>
              <a:rPr lang="en-US" altLang="en-US" sz="2400" b="1" dirty="0"/>
              <a:t> and can be determined from the circuit in Figure </a:t>
            </a:r>
            <a:endParaRPr lang="en-US" sz="2400" b="1" dirty="0"/>
          </a:p>
        </p:txBody>
      </p:sp>
      <p:pic>
        <p:nvPicPr>
          <p:cNvPr id="5" name="Picture 4"/>
          <p:cNvPicPr>
            <a:picLocks noChangeAspect="1"/>
          </p:cNvPicPr>
          <p:nvPr/>
        </p:nvPicPr>
        <p:blipFill>
          <a:blip r:embed="rId2"/>
          <a:stretch>
            <a:fillRect/>
          </a:stretch>
        </p:blipFill>
        <p:spPr>
          <a:xfrm>
            <a:off x="8873544" y="90152"/>
            <a:ext cx="3155323" cy="4121239"/>
          </a:xfrm>
          <a:prstGeom prst="rect">
            <a:avLst/>
          </a:prstGeom>
        </p:spPr>
      </p:pic>
      <p:pic>
        <p:nvPicPr>
          <p:cNvPr id="6" name="Picture 5"/>
          <p:cNvPicPr>
            <a:picLocks noChangeAspect="1"/>
          </p:cNvPicPr>
          <p:nvPr/>
        </p:nvPicPr>
        <p:blipFill>
          <a:blip r:embed="rId3"/>
          <a:stretch>
            <a:fillRect/>
          </a:stretch>
        </p:blipFill>
        <p:spPr>
          <a:xfrm>
            <a:off x="6280893" y="921150"/>
            <a:ext cx="1517736" cy="901521"/>
          </a:xfrm>
          <a:prstGeom prst="rect">
            <a:avLst/>
          </a:prstGeom>
        </p:spPr>
      </p:pic>
      <p:pic>
        <p:nvPicPr>
          <p:cNvPr id="7" name="Picture 6"/>
          <p:cNvPicPr>
            <a:picLocks noChangeAspect="1"/>
          </p:cNvPicPr>
          <p:nvPr/>
        </p:nvPicPr>
        <p:blipFill>
          <a:blip r:embed="rId4"/>
          <a:stretch>
            <a:fillRect/>
          </a:stretch>
        </p:blipFill>
        <p:spPr>
          <a:xfrm>
            <a:off x="3648429" y="921150"/>
            <a:ext cx="8300400" cy="4141497"/>
          </a:xfrm>
          <a:prstGeom prst="rect">
            <a:avLst/>
          </a:prstGeom>
        </p:spPr>
      </p:pic>
      <p:grpSp>
        <p:nvGrpSpPr>
          <p:cNvPr id="12" name="Group 11"/>
          <p:cNvGrpSpPr/>
          <p:nvPr/>
        </p:nvGrpSpPr>
        <p:grpSpPr>
          <a:xfrm>
            <a:off x="108568" y="887501"/>
            <a:ext cx="4981499" cy="2529201"/>
            <a:chOff x="108568" y="887501"/>
            <a:chExt cx="4981499" cy="2529201"/>
          </a:xfrm>
        </p:grpSpPr>
        <p:pic>
          <p:nvPicPr>
            <p:cNvPr id="8" name="Picture 7"/>
            <p:cNvPicPr>
              <a:picLocks noChangeAspect="1"/>
            </p:cNvPicPr>
            <p:nvPr/>
          </p:nvPicPr>
          <p:blipFill>
            <a:blip r:embed="rId5"/>
            <a:stretch>
              <a:fillRect/>
            </a:stretch>
          </p:blipFill>
          <p:spPr>
            <a:xfrm>
              <a:off x="108568" y="887501"/>
              <a:ext cx="4772525" cy="1003532"/>
            </a:xfrm>
            <a:prstGeom prst="rect">
              <a:avLst/>
            </a:prstGeom>
          </p:spPr>
        </p:pic>
        <p:pic>
          <p:nvPicPr>
            <p:cNvPr id="2" name="Picture 1"/>
            <p:cNvPicPr>
              <a:picLocks noChangeAspect="1"/>
            </p:cNvPicPr>
            <p:nvPr/>
          </p:nvPicPr>
          <p:blipFill>
            <a:blip r:embed="rId6"/>
            <a:stretch>
              <a:fillRect/>
            </a:stretch>
          </p:blipFill>
          <p:spPr>
            <a:xfrm>
              <a:off x="170279" y="2053364"/>
              <a:ext cx="4919788" cy="613684"/>
            </a:xfrm>
            <a:prstGeom prst="rect">
              <a:avLst/>
            </a:prstGeom>
          </p:spPr>
        </p:pic>
        <p:pic>
          <p:nvPicPr>
            <p:cNvPr id="3" name="Picture 2"/>
            <p:cNvPicPr>
              <a:picLocks noChangeAspect="1"/>
            </p:cNvPicPr>
            <p:nvPr/>
          </p:nvPicPr>
          <p:blipFill>
            <a:blip r:embed="rId7"/>
            <a:stretch>
              <a:fillRect/>
            </a:stretch>
          </p:blipFill>
          <p:spPr>
            <a:xfrm>
              <a:off x="216561" y="2795981"/>
              <a:ext cx="2561279" cy="620721"/>
            </a:xfrm>
            <a:prstGeom prst="rect">
              <a:avLst/>
            </a:prstGeom>
          </p:spPr>
        </p:pic>
      </p:grpSp>
      <p:grpSp>
        <p:nvGrpSpPr>
          <p:cNvPr id="13" name="Group 12"/>
          <p:cNvGrpSpPr/>
          <p:nvPr/>
        </p:nvGrpSpPr>
        <p:grpSpPr>
          <a:xfrm>
            <a:off x="286190" y="4481266"/>
            <a:ext cx="6043564" cy="2243170"/>
            <a:chOff x="286190" y="4481266"/>
            <a:chExt cx="6043564" cy="2243170"/>
          </a:xfrm>
        </p:grpSpPr>
        <p:pic>
          <p:nvPicPr>
            <p:cNvPr id="9" name="Picture 8"/>
            <p:cNvPicPr>
              <a:picLocks noChangeAspect="1"/>
            </p:cNvPicPr>
            <p:nvPr/>
          </p:nvPicPr>
          <p:blipFill>
            <a:blip r:embed="rId8"/>
            <a:stretch>
              <a:fillRect/>
            </a:stretch>
          </p:blipFill>
          <p:spPr>
            <a:xfrm>
              <a:off x="4153632" y="6068197"/>
              <a:ext cx="1706255" cy="656239"/>
            </a:xfrm>
            <a:prstGeom prst="rect">
              <a:avLst/>
            </a:prstGeom>
          </p:spPr>
        </p:pic>
        <p:pic>
          <p:nvPicPr>
            <p:cNvPr id="10" name="Picture 9"/>
            <p:cNvPicPr>
              <a:picLocks noChangeAspect="1"/>
            </p:cNvPicPr>
            <p:nvPr/>
          </p:nvPicPr>
          <p:blipFill>
            <a:blip r:embed="rId9"/>
            <a:stretch>
              <a:fillRect/>
            </a:stretch>
          </p:blipFill>
          <p:spPr>
            <a:xfrm>
              <a:off x="286190" y="4481266"/>
              <a:ext cx="6043564" cy="979376"/>
            </a:xfrm>
            <a:prstGeom prst="rect">
              <a:avLst/>
            </a:prstGeom>
          </p:spPr>
        </p:pic>
        <p:pic>
          <p:nvPicPr>
            <p:cNvPr id="11" name="Picture 10"/>
            <p:cNvPicPr>
              <a:picLocks noChangeAspect="1"/>
            </p:cNvPicPr>
            <p:nvPr/>
          </p:nvPicPr>
          <p:blipFill>
            <a:blip r:embed="rId10"/>
            <a:stretch>
              <a:fillRect/>
            </a:stretch>
          </p:blipFill>
          <p:spPr>
            <a:xfrm>
              <a:off x="4153632" y="5486530"/>
              <a:ext cx="2176122" cy="581667"/>
            </a:xfrm>
            <a:prstGeom prst="rect">
              <a:avLst/>
            </a:prstGeom>
          </p:spPr>
        </p:pic>
      </p:grpSp>
    </p:spTree>
    <p:extLst>
      <p:ext uri="{BB962C8B-B14F-4D97-AF65-F5344CB8AC3E}">
        <p14:creationId xmlns:p14="http://schemas.microsoft.com/office/powerpoint/2010/main" val="127237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circle(in)">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a:xfrm>
            <a:off x="231821" y="99708"/>
            <a:ext cx="11706895" cy="1025793"/>
          </a:xfrm>
          <a:solidFill>
            <a:srgbClr val="00FF00"/>
          </a:solidFill>
        </p:spPr>
        <p:txBody>
          <a:bodyPr>
            <a:noAutofit/>
          </a:bodyPr>
          <a:lstStyle/>
          <a:p>
            <a:pPr algn="ctr"/>
            <a:r>
              <a:rPr lang="en-US" altLang="en-US" sz="3200" b="1" dirty="0"/>
              <a:t>Determining the output resistant </a:t>
            </a:r>
            <a:r>
              <a:rPr lang="en-US" altLang="en-US" sz="3200" b="1" i="1" dirty="0"/>
              <a:t>R</a:t>
            </a:r>
            <a:r>
              <a:rPr lang="en-US" altLang="en-US" sz="3200" b="1" i="1" baseline="-25000" dirty="0"/>
              <a:t>o</a:t>
            </a:r>
            <a:r>
              <a:rPr lang="en-US" altLang="en-US" sz="3200" b="1" i="1" dirty="0"/>
              <a:t> </a:t>
            </a:r>
            <a:r>
              <a:rPr lang="en-US" altLang="en-US" sz="3200" b="1" dirty="0"/>
              <a:t>of the BJT </a:t>
            </a:r>
            <a:r>
              <a:rPr lang="en-US" altLang="en-US" sz="3200" b="1" dirty="0" err="1"/>
              <a:t>cascode</a:t>
            </a:r>
            <a:r>
              <a:rPr lang="en-US" altLang="en-US" sz="3200" b="1" dirty="0"/>
              <a:t> amplifier</a:t>
            </a:r>
            <a:r>
              <a:rPr lang="en-US" altLang="en-US" sz="3200" b="1" dirty="0" smtClean="0"/>
              <a:t>.</a:t>
            </a:r>
          </a:p>
        </p:txBody>
      </p:sp>
      <p:pic>
        <p:nvPicPr>
          <p:cNvPr id="44036" name="Picture 5" descr="se07F18"/>
          <p:cNvPicPr>
            <a:picLocks noChangeAspect="1" noChangeArrowheads="1"/>
          </p:cNvPicPr>
          <p:nvPr/>
        </p:nvPicPr>
        <p:blipFill rotWithShape="1">
          <a:blip r:embed="rId2">
            <a:extLst>
              <a:ext uri="{28A0092B-C50C-407E-A947-70E740481C1C}">
                <a14:useLocalDpi xmlns:a14="http://schemas.microsoft.com/office/drawing/2010/main" val="0"/>
              </a:ext>
            </a:extLst>
          </a:blip>
          <a:srcRect l="42726"/>
          <a:stretch/>
        </p:blipFill>
        <p:spPr bwMode="auto">
          <a:xfrm>
            <a:off x="6709892" y="1125501"/>
            <a:ext cx="5331854" cy="3595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se07F18"/>
          <p:cNvPicPr>
            <a:picLocks noChangeAspect="1" noChangeArrowheads="1"/>
          </p:cNvPicPr>
          <p:nvPr/>
        </p:nvPicPr>
        <p:blipFill rotWithShape="1">
          <a:blip r:embed="rId2">
            <a:extLst>
              <a:ext uri="{28A0092B-C50C-407E-A947-70E740481C1C}">
                <a14:useLocalDpi xmlns:a14="http://schemas.microsoft.com/office/drawing/2010/main" val="0"/>
              </a:ext>
            </a:extLst>
          </a:blip>
          <a:srcRect r="61678"/>
          <a:stretch/>
        </p:blipFill>
        <p:spPr bwMode="auto">
          <a:xfrm>
            <a:off x="306407" y="1405202"/>
            <a:ext cx="3567449" cy="3595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
          <p:cNvGrpSpPr/>
          <p:nvPr/>
        </p:nvGrpSpPr>
        <p:grpSpPr>
          <a:xfrm>
            <a:off x="231821" y="1287580"/>
            <a:ext cx="10470523" cy="5151857"/>
            <a:chOff x="231821" y="1287580"/>
            <a:chExt cx="10470523" cy="5151857"/>
          </a:xfrm>
        </p:grpSpPr>
        <p:pic>
          <p:nvPicPr>
            <p:cNvPr id="6" name="Picture 5" descr="se07F08"/>
            <p:cNvPicPr>
              <a:picLocks noChangeAspect="1" noChangeArrowheads="1"/>
            </p:cNvPicPr>
            <p:nvPr/>
          </p:nvPicPr>
          <p:blipFill rotWithShape="1">
            <a:blip r:embed="rId3">
              <a:extLst>
                <a:ext uri="{28A0092B-C50C-407E-A947-70E740481C1C}">
                  <a14:useLocalDpi xmlns:a14="http://schemas.microsoft.com/office/drawing/2010/main" val="0"/>
                </a:ext>
              </a:extLst>
            </a:blip>
            <a:srcRect l="28157"/>
            <a:stretch/>
          </p:blipFill>
          <p:spPr bwMode="auto">
            <a:xfrm>
              <a:off x="231821" y="1287580"/>
              <a:ext cx="6240885" cy="371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 name="Rectangle 1"/>
                <p:cNvSpPr/>
                <p:nvPr/>
              </p:nvSpPr>
              <p:spPr>
                <a:xfrm>
                  <a:off x="965915" y="5138670"/>
                  <a:ext cx="9736429" cy="13007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latin typeface="Arial" panose="020B0604020202020204" pitchFamily="34" charset="0"/>
                      <a:cs typeface="Arial" panose="020B0604020202020204" pitchFamily="34" charset="0"/>
                    </a:rPr>
                    <a:t>Observe the difference in small signal model for calculating </a:t>
                  </a:r>
                  <a14:m>
                    <m:oMath xmlns:m="http://schemas.openxmlformats.org/officeDocument/2006/math">
                      <m:sSub>
                        <m:sSubPr>
                          <m:ctrlPr>
                            <a:rPr lang="en-US" sz="2800" b="1" i="1" smtClean="0">
                              <a:solidFill>
                                <a:schemeClr val="tx1"/>
                              </a:solidFill>
                              <a:latin typeface="Cambria Math" panose="02040503050406030204" pitchFamily="18" charset="0"/>
                            </a:rPr>
                          </m:ctrlPr>
                        </m:sSubPr>
                        <m:e>
                          <m:r>
                            <a:rPr lang="en-US" sz="2800" b="1" i="1" smtClean="0">
                              <a:solidFill>
                                <a:schemeClr val="tx1"/>
                              </a:solidFill>
                              <a:latin typeface="Cambria Math" panose="02040503050406030204" pitchFamily="18" charset="0"/>
                            </a:rPr>
                            <m:t>𝑹</m:t>
                          </m:r>
                        </m:e>
                        <m:sub>
                          <m:r>
                            <a:rPr lang="en-US" sz="2800" b="1" i="1" smtClean="0">
                              <a:solidFill>
                                <a:schemeClr val="tx1"/>
                              </a:solidFill>
                              <a:latin typeface="Cambria Math" panose="02040503050406030204" pitchFamily="18" charset="0"/>
                            </a:rPr>
                            <m:t>𝟎</m:t>
                          </m:r>
                        </m:sub>
                      </m:sSub>
                    </m:oMath>
                  </a14:m>
                  <a:r>
                    <a:rPr lang="en-US" sz="2800" b="1" dirty="0" smtClean="0">
                      <a:solidFill>
                        <a:schemeClr val="tx1"/>
                      </a:solidFill>
                      <a:latin typeface="Arial" panose="020B0604020202020204" pitchFamily="34" charset="0"/>
                      <a:cs typeface="Arial" panose="020B0604020202020204" pitchFamily="34" charset="0"/>
                    </a:rPr>
                    <a:t> for MOS and BJT</a:t>
                  </a:r>
                  <a:endParaRPr lang="en-US" sz="2800" b="1" dirty="0">
                    <a:solidFill>
                      <a:schemeClr val="tx1"/>
                    </a:solidFill>
                    <a:latin typeface="Arial" panose="020B0604020202020204" pitchFamily="34" charset="0"/>
                    <a:cs typeface="Arial" panose="020B0604020202020204" pitchFamily="34"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965915" y="5138670"/>
                  <a:ext cx="9736429" cy="1300767"/>
                </a:xfrm>
                <a:prstGeom prst="rect">
                  <a:avLst/>
                </a:prstGeom>
                <a:blipFill rotWithShape="0">
                  <a:blip r:embed="rId4"/>
                  <a:stretch>
                    <a:fillRect/>
                  </a:stretch>
                </a:blipFill>
              </p:spPr>
              <p:txBody>
                <a:bodyPr/>
                <a:lstStyle/>
                <a:p>
                  <a:r>
                    <a:rPr lang="en-US">
                      <a:noFill/>
                    </a:rPr>
                    <a:t> </a:t>
                  </a:r>
                </a:p>
              </p:txBody>
            </p:sp>
          </mc:Fallback>
        </mc:AlternateContent>
      </p:grpSp>
      <p:grpSp>
        <p:nvGrpSpPr>
          <p:cNvPr id="12" name="Group 11"/>
          <p:cNvGrpSpPr/>
          <p:nvPr/>
        </p:nvGrpSpPr>
        <p:grpSpPr>
          <a:xfrm>
            <a:off x="306407" y="1287580"/>
            <a:ext cx="6403485" cy="5422313"/>
            <a:chOff x="306407" y="1287580"/>
            <a:chExt cx="6403485" cy="5422313"/>
          </a:xfrm>
        </p:grpSpPr>
        <mc:AlternateContent xmlns:mc="http://schemas.openxmlformats.org/markup-compatibility/2006" xmlns:a14="http://schemas.microsoft.com/office/drawing/2010/main">
          <mc:Choice Requires="a14">
            <p:sp>
              <p:nvSpPr>
                <p:cNvPr id="5" name="Rectangle 4"/>
                <p:cNvSpPr/>
                <p:nvPr/>
              </p:nvSpPr>
              <p:spPr>
                <a:xfrm>
                  <a:off x="306407" y="1287580"/>
                  <a:ext cx="6403485" cy="54223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t>Here  </a:t>
                  </a: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𝑣</m:t>
                          </m:r>
                        </m:e>
                        <m:sub>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2</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𝑖</m:t>
                          </m:r>
                        </m:e>
                        <m:sub>
                          <m:r>
                            <a:rPr lang="en-US" sz="2000" b="0" i="1" smtClean="0">
                              <a:latin typeface="Cambria Math" panose="02040503050406030204" pitchFamily="18" charset="0"/>
                              <a:ea typeface="Cambria Math" panose="02040503050406030204" pitchFamily="18" charset="0"/>
                            </a:rPr>
                            <m:t>𝑥</m:t>
                          </m:r>
                        </m:sub>
                      </m:sSub>
                      <m:d>
                        <m:dPr>
                          <m:ctrlPr>
                            <a:rPr lang="en-US" sz="2000" b="0" i="1" smtClean="0">
                              <a:latin typeface="Cambria Math" panose="02040503050406030204" pitchFamily="18" charset="0"/>
                              <a:ea typeface="Cambria Math" panose="02040503050406030204" pitchFamily="18" charset="0"/>
                            </a:rPr>
                          </m:ctrlPr>
                        </m:dPr>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01</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𝜋</m:t>
                              </m:r>
                              <m:r>
                                <a:rPr lang="en-US" sz="2000" b="0" i="1" smtClean="0">
                                  <a:latin typeface="Cambria Math" panose="02040503050406030204" pitchFamily="18" charset="0"/>
                                  <a:ea typeface="Cambria Math" panose="02040503050406030204" pitchFamily="18" charset="0"/>
                                </a:rPr>
                                <m:t>2</m:t>
                              </m:r>
                            </m:sub>
                          </m:sSub>
                        </m:e>
                      </m:d>
                    </m:oMath>
                  </a14:m>
                  <a:endParaRPr lang="en-US" sz="2000" dirty="0" smtClean="0"/>
                </a:p>
                <a:p>
                  <a:endParaRPr lang="en-US" sz="2000" dirty="0"/>
                </a:p>
                <a:p>
                  <a:r>
                    <a:rPr lang="en-US" sz="2000" dirty="0" smtClean="0"/>
                    <a:t>Next we write loop equation around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𝑒</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r>
                        <a:rPr lang="en-US" sz="2000" b="0" i="1" smtClean="0">
                          <a:latin typeface="Cambria Math" panose="02040503050406030204" pitchFamily="18" charset="0"/>
                        </a:rPr>
                        <m:t>𝑔𝑟𝑜𝑢𝑛𝑑</m:t>
                      </m:r>
                      <m:r>
                        <a:rPr lang="en-US" sz="2000" b="0" i="1" smtClean="0">
                          <a:latin typeface="Cambria Math" panose="02040503050406030204" pitchFamily="18" charset="0"/>
                        </a:rPr>
                        <m:t> </m:t>
                      </m:r>
                      <m:r>
                        <a:rPr lang="en-US" sz="2000" b="0" i="1" smtClean="0">
                          <a:latin typeface="Cambria Math" panose="02040503050406030204" pitchFamily="18" charset="0"/>
                        </a:rPr>
                        <m:t>𝑙𝑜𝑜𝑝</m:t>
                      </m:r>
                      <m:r>
                        <a:rPr lang="en-US" sz="2000" b="0" i="1" smtClean="0">
                          <a:latin typeface="Cambria Math" panose="02040503050406030204" pitchFamily="18" charset="0"/>
                        </a:rPr>
                        <m:t>  </m:t>
                      </m:r>
                    </m:oMath>
                  </a14:m>
                  <a:endParaRPr lang="en-US" sz="2000" b="0" dirty="0" smtClean="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p:txBody>
            </p:sp>
          </mc:Choice>
          <mc:Fallback xmlns="">
            <p:sp>
              <p:nvSpPr>
                <p:cNvPr id="5" name="Rectangle 4"/>
                <p:cNvSpPr>
                  <a:spLocks noRot="1" noChangeAspect="1" noMove="1" noResize="1" noEditPoints="1" noAdjustHandles="1" noChangeArrowheads="1" noChangeShapeType="1" noTextEdit="1"/>
                </p:cNvSpPr>
                <p:nvPr/>
              </p:nvSpPr>
              <p:spPr>
                <a:xfrm>
                  <a:off x="306407" y="1287580"/>
                  <a:ext cx="6403485" cy="5422313"/>
                </a:xfrm>
                <a:prstGeom prst="rect">
                  <a:avLst/>
                </a:prstGeom>
                <a:blipFill rotWithShape="0">
                  <a:blip r:embed="rId5"/>
                  <a:stretch>
                    <a:fillRect l="-855"/>
                  </a:stretch>
                </a:blipFill>
              </p:spPr>
              <p:txBody>
                <a:bodyPr/>
                <a:lstStyle/>
                <a:p>
                  <a:r>
                    <a:rPr lang="en-US">
                      <a:noFill/>
                    </a:rPr>
                    <a:t> </a:t>
                  </a:r>
                </a:p>
              </p:txBody>
            </p:sp>
          </mc:Fallback>
        </mc:AlternateContent>
        <p:pic>
          <p:nvPicPr>
            <p:cNvPr id="8" name="Picture 7"/>
            <p:cNvPicPr>
              <a:picLocks noChangeAspect="1"/>
            </p:cNvPicPr>
            <p:nvPr/>
          </p:nvPicPr>
          <p:blipFill>
            <a:blip r:embed="rId6"/>
            <a:stretch>
              <a:fillRect/>
            </a:stretch>
          </p:blipFill>
          <p:spPr>
            <a:xfrm>
              <a:off x="509473" y="2923271"/>
              <a:ext cx="5177364" cy="601580"/>
            </a:xfrm>
            <a:prstGeom prst="rect">
              <a:avLst/>
            </a:prstGeom>
          </p:spPr>
        </p:pic>
        <p:pic>
          <p:nvPicPr>
            <p:cNvPr id="9" name="Picture 8"/>
            <p:cNvPicPr>
              <a:picLocks noChangeAspect="1"/>
            </p:cNvPicPr>
            <p:nvPr/>
          </p:nvPicPr>
          <p:blipFill>
            <a:blip r:embed="rId7"/>
            <a:stretch>
              <a:fillRect/>
            </a:stretch>
          </p:blipFill>
          <p:spPr>
            <a:xfrm>
              <a:off x="530798" y="3718557"/>
              <a:ext cx="5092872" cy="428440"/>
            </a:xfrm>
            <a:prstGeom prst="rect">
              <a:avLst/>
            </a:prstGeom>
          </p:spPr>
        </p:pic>
        <p:pic>
          <p:nvPicPr>
            <p:cNvPr id="10" name="Picture 9"/>
            <p:cNvPicPr>
              <a:picLocks noChangeAspect="1"/>
            </p:cNvPicPr>
            <p:nvPr/>
          </p:nvPicPr>
          <p:blipFill>
            <a:blip r:embed="rId8"/>
            <a:stretch>
              <a:fillRect/>
            </a:stretch>
          </p:blipFill>
          <p:spPr>
            <a:xfrm>
              <a:off x="530798" y="4419875"/>
              <a:ext cx="3626258" cy="556716"/>
            </a:xfrm>
            <a:prstGeom prst="rect">
              <a:avLst/>
            </a:prstGeom>
          </p:spPr>
        </p:pic>
        <p:pic>
          <p:nvPicPr>
            <p:cNvPr id="11" name="Picture 10"/>
            <p:cNvPicPr>
              <a:picLocks noChangeAspect="1"/>
            </p:cNvPicPr>
            <p:nvPr/>
          </p:nvPicPr>
          <p:blipFill>
            <a:blip r:embed="rId9"/>
            <a:stretch>
              <a:fillRect/>
            </a:stretch>
          </p:blipFill>
          <p:spPr>
            <a:xfrm>
              <a:off x="530798" y="5220540"/>
              <a:ext cx="3626258" cy="1225674"/>
            </a:xfrm>
            <a:prstGeom prst="rect">
              <a:avLst/>
            </a:prstGeom>
          </p:spPr>
        </p:pic>
      </p:grpSp>
      <p:sp>
        <p:nvSpPr>
          <p:cNvPr id="18" name="Content Placeholder 2"/>
          <p:cNvSpPr txBox="1">
            <a:spLocks/>
          </p:cNvSpPr>
          <p:nvPr/>
        </p:nvSpPr>
        <p:spPr>
          <a:xfrm>
            <a:off x="4172221" y="5190541"/>
            <a:ext cx="7713372" cy="1285671"/>
          </a:xfrm>
          <a:prstGeom prst="rect">
            <a:avLst/>
          </a:prstGeom>
          <a:solidFill>
            <a:srgbClr val="00FF00"/>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smtClean="0">
                <a:latin typeface="Arial" panose="020B0604020202020204" pitchFamily="34" charset="0"/>
                <a:cs typeface="Arial" panose="020B0604020202020204" pitchFamily="34" charset="0"/>
              </a:rPr>
              <a:t>Double cascoding with a BJT would not be useful (Ro won’t be further raised by Double  cascoding)</a:t>
            </a:r>
            <a:endParaRPr lang="en-US" sz="2400" b="1" dirty="0">
              <a:latin typeface="Arial" panose="020B0604020202020204" pitchFamily="34" charset="0"/>
              <a:cs typeface="Arial" panose="020B0604020202020204" pitchFamily="34" charset="0"/>
            </a:endParaRPr>
          </a:p>
        </p:txBody>
      </p:sp>
      <p:sp>
        <p:nvSpPr>
          <p:cNvPr id="13" name="Content Placeholder 12"/>
          <p:cNvSpPr>
            <a:spLocks noGrp="1"/>
          </p:cNvSpPr>
          <p:nvPr>
            <p:ph idx="1"/>
          </p:nvPr>
        </p:nvSpPr>
        <p:spPr/>
        <p:txBody>
          <a:bodyPr/>
          <a:lstStyle/>
          <a:p>
            <a:endParaRPr lang="en-US" dirty="0"/>
          </a:p>
        </p:txBody>
      </p:sp>
    </p:spTree>
    <p:extLst>
      <p:ext uri="{BB962C8B-B14F-4D97-AF65-F5344CB8AC3E}">
        <p14:creationId xmlns:p14="http://schemas.microsoft.com/office/powerpoint/2010/main" val="28119237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5"/>
          <p:cNvSpPr>
            <a:spLocks noGrp="1" noChangeArrowheads="1"/>
          </p:cNvSpPr>
          <p:nvPr>
            <p:ph type="title"/>
          </p:nvPr>
        </p:nvSpPr>
        <p:spPr>
          <a:xfrm>
            <a:off x="151685" y="124496"/>
            <a:ext cx="7755944" cy="929425"/>
          </a:xfrm>
        </p:spPr>
        <p:txBody>
          <a:bodyPr>
            <a:normAutofit/>
          </a:bodyPr>
          <a:lstStyle/>
          <a:p>
            <a:pPr eaLnBrk="1" hangingPunct="1"/>
            <a:r>
              <a:rPr lang="en-US" altLang="en-US" b="0" dirty="0" smtClean="0">
                <a:latin typeface="Arial Black" panose="020B0A04020102020204" pitchFamily="34" charset="0"/>
              </a:rPr>
              <a:t>7.2.</a:t>
            </a:r>
            <a:r>
              <a:rPr lang="en-US" altLang="en-US" dirty="0" smtClean="0">
                <a:latin typeface="Arial Black" panose="020B0A04020102020204" pitchFamily="34" charset="0"/>
              </a:rPr>
              <a:t> The Basic Gain Cell</a:t>
            </a:r>
          </a:p>
        </p:txBody>
      </p:sp>
      <p:graphicFrame>
        <p:nvGraphicFramePr>
          <p:cNvPr id="9220" name="Object 4"/>
          <p:cNvGraphicFramePr>
            <a:graphicFrameLocks noGrp="1" noChangeAspect="1"/>
          </p:cNvGraphicFramePr>
          <p:nvPr>
            <p:ph sz="half" idx="2"/>
            <p:extLst/>
          </p:nvPr>
        </p:nvGraphicFramePr>
        <p:xfrm>
          <a:off x="118607" y="1300766"/>
          <a:ext cx="11650504" cy="5396248"/>
        </p:xfrm>
        <a:graphic>
          <a:graphicData uri="http://schemas.openxmlformats.org/presentationml/2006/ole">
            <mc:AlternateContent xmlns:mc="http://schemas.openxmlformats.org/markup-compatibility/2006">
              <mc:Choice xmlns:v="urn:schemas-microsoft-com:vml" Requires="v">
                <p:oleObj spid="_x0000_s1034" name="Equation" r:id="rId3" imgW="3263900" imgH="1511300" progId="Equation.DSMT4">
                  <p:embed/>
                </p:oleObj>
              </mc:Choice>
              <mc:Fallback>
                <p:oleObj name="Equation" r:id="rId3" imgW="3263900" imgH="15113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607" y="1300766"/>
                        <a:ext cx="11650504" cy="5396248"/>
                      </a:xfrm>
                      <a:prstGeom prst="rect">
                        <a:avLst/>
                      </a:prstGeom>
                      <a:noFill/>
                      <a:ln>
                        <a:noFill/>
                      </a:ln>
                      <a:effectLst/>
                    </p:spPr>
                  </p:pic>
                </p:oleObj>
              </mc:Fallback>
            </mc:AlternateContent>
          </a:graphicData>
        </a:graphic>
      </p:graphicFrame>
      <p:pic>
        <p:nvPicPr>
          <p:cNvPr id="4" name="Picture 5" descr="se07F01"/>
          <p:cNvPicPr>
            <a:picLocks noChangeAspect="1" noChangeArrowheads="1"/>
          </p:cNvPicPr>
          <p:nvPr/>
        </p:nvPicPr>
        <p:blipFill rotWithShape="1">
          <a:blip r:embed="rId5">
            <a:extLst>
              <a:ext uri="{28A0092B-C50C-407E-A947-70E740481C1C}">
                <a14:useLocalDpi xmlns:a14="http://schemas.microsoft.com/office/drawing/2010/main" val="0"/>
              </a:ext>
            </a:extLst>
          </a:blip>
          <a:srcRect t="55530" r="50540" b="4190"/>
          <a:stretch/>
        </p:blipFill>
        <p:spPr bwMode="auto">
          <a:xfrm>
            <a:off x="7495913" y="1776366"/>
            <a:ext cx="3653300" cy="2293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se07F01"/>
          <p:cNvPicPr>
            <a:picLocks noChangeAspect="1" noChangeArrowheads="1"/>
          </p:cNvPicPr>
          <p:nvPr/>
        </p:nvPicPr>
        <p:blipFill rotWithShape="1">
          <a:blip r:embed="rId5">
            <a:extLst>
              <a:ext uri="{28A0092B-C50C-407E-A947-70E740481C1C}">
                <a14:useLocalDpi xmlns:a14="http://schemas.microsoft.com/office/drawing/2010/main" val="0"/>
              </a:ext>
            </a:extLst>
          </a:blip>
          <a:srcRect l="49839" t="56818" r="-12808" b="4098"/>
          <a:stretch/>
        </p:blipFill>
        <p:spPr bwMode="auto">
          <a:xfrm>
            <a:off x="7495912" y="4545324"/>
            <a:ext cx="4600721" cy="2151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p:cNvGrpSpPr/>
          <p:nvPr/>
        </p:nvGrpSpPr>
        <p:grpSpPr>
          <a:xfrm>
            <a:off x="1074057" y="2612571"/>
            <a:ext cx="6421855" cy="4011463"/>
            <a:chOff x="1074057" y="2612571"/>
            <a:chExt cx="6421855" cy="4011463"/>
          </a:xfrm>
        </p:grpSpPr>
        <p:sp>
          <p:nvSpPr>
            <p:cNvPr id="2" name="Rounded Rectangle 1"/>
            <p:cNvSpPr/>
            <p:nvPr/>
          </p:nvSpPr>
          <p:spPr>
            <a:xfrm>
              <a:off x="1074057" y="2612571"/>
              <a:ext cx="2104572" cy="1349829"/>
            </a:xfrm>
            <a:prstGeom prst="roundRect">
              <a:avLst/>
            </a:prstGeom>
            <a:solidFill>
              <a:srgbClr val="FF0000">
                <a:alpha val="1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1074057" y="5274205"/>
              <a:ext cx="2104572" cy="1349829"/>
            </a:xfrm>
            <a:prstGeom prst="roundRect">
              <a:avLst/>
            </a:prstGeom>
            <a:solidFill>
              <a:srgbClr val="FF0000">
                <a:alpha val="1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3817257" y="4777553"/>
              <a:ext cx="3678655" cy="1364343"/>
              <a:chOff x="3817257" y="4775200"/>
              <a:chExt cx="3678655" cy="1364343"/>
            </a:xfrm>
            <a:solidFill>
              <a:srgbClr val="FFFF00"/>
            </a:solidFill>
          </p:grpSpPr>
          <p:sp>
            <p:nvSpPr>
              <p:cNvPr id="3" name="Rectangular Callout 2"/>
              <p:cNvSpPr/>
              <p:nvPr/>
            </p:nvSpPr>
            <p:spPr>
              <a:xfrm>
                <a:off x="3817257" y="4775200"/>
                <a:ext cx="3678655" cy="1364343"/>
              </a:xfrm>
              <a:prstGeom prst="wedgeRectCallout">
                <a:avLst>
                  <a:gd name="adj1" fmla="val -67390"/>
                  <a:gd name="adj2" fmla="val -14601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9" name="Rectangular Callout 8"/>
              <p:cNvSpPr/>
              <p:nvPr/>
            </p:nvSpPr>
            <p:spPr>
              <a:xfrm>
                <a:off x="3817257" y="4775200"/>
                <a:ext cx="3678655" cy="1364343"/>
              </a:xfrm>
              <a:prstGeom prst="wedgeRectCallout">
                <a:avLst>
                  <a:gd name="adj1" fmla="val -67390"/>
                  <a:gd name="adj2" fmla="val 38032"/>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ysClr val="windowText" lastClr="000000"/>
                    </a:solidFill>
                  </a:rPr>
                  <a:t>Both formula for MOS and BJT seem same , but are actually different </a:t>
                </a:r>
                <a:endParaRPr lang="en-US" sz="2000" b="1" dirty="0">
                  <a:solidFill>
                    <a:sysClr val="windowText" lastClr="000000"/>
                  </a:solidFill>
                </a:endParaRPr>
              </a:p>
            </p:txBody>
          </p:sp>
        </p:grpSp>
      </p:grpSp>
    </p:spTree>
    <p:extLst>
      <p:ext uri="{BB962C8B-B14F-4D97-AF65-F5344CB8AC3E}">
        <p14:creationId xmlns:p14="http://schemas.microsoft.com/office/powerpoint/2010/main" val="282054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6"/>
          <p:cNvSpPr>
            <a:spLocks noChangeArrowheads="1"/>
          </p:cNvSpPr>
          <p:nvPr/>
        </p:nvSpPr>
        <p:spPr bwMode="auto">
          <a:xfrm>
            <a:off x="6096000" y="0"/>
            <a:ext cx="4572000" cy="6858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
              <a:defRPr sz="2400">
                <a:solidFill>
                  <a:schemeClr val="tx1"/>
                </a:solidFill>
                <a:latin typeface="Calibri" panose="020F0502020204030204" pitchFamily="34" charset="0"/>
              </a:defRPr>
            </a:lvl1pPr>
            <a:lvl2pPr marL="742950" indent="-285750">
              <a:spcBef>
                <a:spcPct val="20000"/>
              </a:spcBef>
              <a:buFont typeface="Wingdings" panose="05000000000000000000" pitchFamily="2" charset="2"/>
              <a:buChar char="§"/>
              <a:defRPr sz="2400">
                <a:solidFill>
                  <a:schemeClr val="tx1"/>
                </a:solidFill>
                <a:latin typeface="Calibri" panose="020F0502020204030204" pitchFamily="34" charset="0"/>
              </a:defRPr>
            </a:lvl2pPr>
            <a:lvl3pPr marL="1143000" indent="-228600">
              <a:spcBef>
                <a:spcPct val="20000"/>
              </a:spcBef>
              <a:buFont typeface="Wingdings" panose="05000000000000000000" pitchFamily="2" charset="2"/>
              <a:buChar char="§"/>
              <a:defRPr sz="2000">
                <a:solidFill>
                  <a:schemeClr val="tx1"/>
                </a:solidFill>
                <a:latin typeface="Calibri" panose="020F0502020204030204" pitchFamily="34" charset="0"/>
              </a:defRPr>
            </a:lvl3pPr>
            <a:lvl4pPr marL="1600200" indent="-228600">
              <a:spcBef>
                <a:spcPct val="20000"/>
              </a:spcBef>
              <a:buFont typeface="Wingdings" panose="05000000000000000000" pitchFamily="2" charset="2"/>
              <a:buChar char="§"/>
              <a:defRPr sz="2000">
                <a:solidFill>
                  <a:schemeClr val="tx1"/>
                </a:solidFill>
                <a:latin typeface="Calibri" panose="020F0502020204030204" pitchFamily="34" charset="0"/>
              </a:defRPr>
            </a:lvl4pPr>
            <a:lvl5pPr marL="2057400" indent="-228600">
              <a:spcBef>
                <a:spcPct val="20000"/>
              </a:spcBef>
              <a:buFont typeface="Wingdings" panose="05000000000000000000" pitchFamily="2" charset="2"/>
              <a:buChar char="§"/>
              <a:defRPr sz="16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9pPr>
          </a:lstStyle>
          <a:p>
            <a:pPr algn="r" eaLnBrk="1" hangingPunct="1">
              <a:spcBef>
                <a:spcPct val="0"/>
              </a:spcBef>
              <a:buFontTx/>
              <a:buNone/>
            </a:pPr>
            <a:endParaRPr lang="en-US" altLang="en-US" sz="1600"/>
          </a:p>
        </p:txBody>
      </p:sp>
      <p:sp>
        <p:nvSpPr>
          <p:cNvPr id="45060" name="Rectangle 2"/>
          <p:cNvSpPr>
            <a:spLocks noGrp="1" noChangeArrowheads="1"/>
          </p:cNvSpPr>
          <p:nvPr>
            <p:ph type="title"/>
          </p:nvPr>
        </p:nvSpPr>
        <p:spPr>
          <a:xfrm>
            <a:off x="0" y="726754"/>
            <a:ext cx="5638800" cy="1325563"/>
          </a:xfrm>
        </p:spPr>
        <p:txBody>
          <a:bodyPr>
            <a:normAutofit fontScale="90000"/>
          </a:bodyPr>
          <a:lstStyle/>
          <a:p>
            <a:pPr algn="ctr"/>
            <a:r>
              <a:rPr lang="en-US" altLang="en-US" dirty="0"/>
              <a:t> Determining the output resistant </a:t>
            </a:r>
            <a:r>
              <a:rPr lang="en-US" altLang="en-US" i="1" dirty="0"/>
              <a:t>R</a:t>
            </a:r>
            <a:r>
              <a:rPr lang="en-US" altLang="en-US" i="1" baseline="-25000" dirty="0"/>
              <a:t>o</a:t>
            </a:r>
            <a:r>
              <a:rPr lang="en-US" altLang="en-US" i="1" dirty="0"/>
              <a:t> </a:t>
            </a:r>
            <a:r>
              <a:rPr lang="en-US" altLang="en-US" dirty="0"/>
              <a:t>of the BJT complete </a:t>
            </a:r>
            <a:r>
              <a:rPr lang="en-US" altLang="en-US" dirty="0" err="1"/>
              <a:t>cascode</a:t>
            </a:r>
            <a:r>
              <a:rPr lang="en-US" altLang="en-US" dirty="0"/>
              <a:t> amplifier</a:t>
            </a:r>
            <a:endParaRPr lang="en-US" altLang="en-US" dirty="0" smtClean="0"/>
          </a:p>
        </p:txBody>
      </p:sp>
      <p:sp>
        <p:nvSpPr>
          <p:cNvPr id="45061" name="Rectangle 4"/>
          <p:cNvSpPr>
            <a:spLocks noChangeArrowheads="1"/>
          </p:cNvSpPr>
          <p:nvPr/>
        </p:nvSpPr>
        <p:spPr bwMode="auto">
          <a:xfrm>
            <a:off x="2057400" y="3657601"/>
            <a:ext cx="3581400" cy="400110"/>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2400">
                <a:solidFill>
                  <a:schemeClr val="tx1"/>
                </a:solidFill>
                <a:latin typeface="Calibri" panose="020F0502020204030204" pitchFamily="34" charset="0"/>
              </a:defRPr>
            </a:lvl1pPr>
            <a:lvl2pPr marL="742950" indent="-285750">
              <a:spcBef>
                <a:spcPct val="20000"/>
              </a:spcBef>
              <a:buFont typeface="Wingdings" panose="05000000000000000000" pitchFamily="2" charset="2"/>
              <a:buChar char="§"/>
              <a:defRPr sz="2400">
                <a:solidFill>
                  <a:schemeClr val="tx1"/>
                </a:solidFill>
                <a:latin typeface="Calibri" panose="020F0502020204030204" pitchFamily="34" charset="0"/>
              </a:defRPr>
            </a:lvl2pPr>
            <a:lvl3pPr marL="1143000" indent="-228600">
              <a:spcBef>
                <a:spcPct val="20000"/>
              </a:spcBef>
              <a:buFont typeface="Wingdings" panose="05000000000000000000" pitchFamily="2" charset="2"/>
              <a:buChar char="§"/>
              <a:defRPr sz="2000">
                <a:solidFill>
                  <a:schemeClr val="tx1"/>
                </a:solidFill>
                <a:latin typeface="Calibri" panose="020F0502020204030204" pitchFamily="34" charset="0"/>
              </a:defRPr>
            </a:lvl3pPr>
            <a:lvl4pPr marL="1600200" indent="-228600">
              <a:spcBef>
                <a:spcPct val="20000"/>
              </a:spcBef>
              <a:buFont typeface="Wingdings" panose="05000000000000000000" pitchFamily="2" charset="2"/>
              <a:buChar char="§"/>
              <a:defRPr sz="2000">
                <a:solidFill>
                  <a:schemeClr val="tx1"/>
                </a:solidFill>
                <a:latin typeface="Calibri" panose="020F0502020204030204" pitchFamily="34" charset="0"/>
              </a:defRPr>
            </a:lvl4pPr>
            <a:lvl5pPr marL="2057400" indent="-228600">
              <a:spcBef>
                <a:spcPct val="20000"/>
              </a:spcBef>
              <a:buFont typeface="Wingdings" panose="05000000000000000000" pitchFamily="2" charset="2"/>
              <a:buChar char="§"/>
              <a:defRPr sz="16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9pPr>
          </a:lstStyle>
          <a:p>
            <a:pPr algn="ctr" eaLnBrk="1" hangingPunct="1">
              <a:spcBef>
                <a:spcPct val="0"/>
              </a:spcBef>
              <a:buFontTx/>
              <a:buNone/>
            </a:pPr>
            <a:r>
              <a:rPr lang="en-US" altLang="en-US" sz="2000" dirty="0" smtClean="0"/>
              <a:t>.</a:t>
            </a:r>
            <a:endParaRPr lang="en-US" altLang="en-US" sz="2000" dirty="0"/>
          </a:p>
        </p:txBody>
      </p:sp>
      <p:pic>
        <p:nvPicPr>
          <p:cNvPr id="45062" name="Picture 5" descr="se07F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17153"/>
            <a:ext cx="5856514" cy="6646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448786"/>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27031" y="2693586"/>
            <a:ext cx="9144000" cy="2387600"/>
          </a:xfrm>
          <a:solidFill>
            <a:srgbClr val="FFFF00"/>
          </a:solidFill>
        </p:spPr>
        <p:txBody>
          <a:bodyPr/>
          <a:lstStyle/>
          <a:p>
            <a:r>
              <a:rPr lang="en-US" b="1" dirty="0" smtClean="0">
                <a:latin typeface="Arial" panose="020B0604020202020204" pitchFamily="34" charset="0"/>
                <a:cs typeface="Arial" panose="020B0604020202020204" pitchFamily="34" charset="0"/>
              </a:rPr>
              <a:t>Current sources, Mirrors &amp; current steering  </a:t>
            </a:r>
            <a:endParaRPr lang="en-US" b="1" dirty="0">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1524000" y="708216"/>
            <a:ext cx="9144000" cy="828294"/>
          </a:xfrm>
          <a:solidFill>
            <a:srgbClr val="00FF00"/>
          </a:solidFill>
        </p:spPr>
        <p:txBody>
          <a:bodyPr>
            <a:noAutofit/>
          </a:bodyPr>
          <a:lstStyle/>
          <a:p>
            <a:r>
              <a:rPr lang="en-US" sz="6600" b="1" dirty="0" smtClean="0">
                <a:latin typeface="Arial Black" panose="020B0A04020102020204" pitchFamily="34" charset="0"/>
              </a:rPr>
              <a:t>Lecture </a:t>
            </a:r>
            <a:endParaRPr lang="en-US" sz="6600" b="1" dirty="0">
              <a:latin typeface="Arial Black" panose="020B0A04020102020204" pitchFamily="34" charset="0"/>
            </a:endParaRPr>
          </a:p>
        </p:txBody>
      </p:sp>
    </p:spTree>
    <p:extLst>
      <p:ext uri="{BB962C8B-B14F-4D97-AF65-F5344CB8AC3E}">
        <p14:creationId xmlns:p14="http://schemas.microsoft.com/office/powerpoint/2010/main" val="30052848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1852262392"/>
              </p:ext>
            </p:extLst>
          </p:nvPr>
        </p:nvGraphicFramePr>
        <p:xfrm>
          <a:off x="1352281" y="90152"/>
          <a:ext cx="9955369" cy="6671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9428799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Grp="1" noChangeArrowheads="1"/>
          </p:cNvSpPr>
          <p:nvPr>
            <p:ph type="title"/>
          </p:nvPr>
        </p:nvSpPr>
        <p:spPr>
          <a:xfrm>
            <a:off x="154546" y="197700"/>
            <a:ext cx="11199254" cy="1325563"/>
          </a:xfrm>
          <a:solidFill>
            <a:srgbClr val="00FF00"/>
          </a:solidFill>
        </p:spPr>
        <p:txBody>
          <a:bodyPr>
            <a:normAutofit/>
          </a:bodyPr>
          <a:lstStyle/>
          <a:p>
            <a:pPr eaLnBrk="1" hangingPunct="1"/>
            <a:r>
              <a:rPr lang="en-US" altLang="en-US" sz="3200" dirty="0">
                <a:latin typeface="Arial" panose="020B0604020202020204" pitchFamily="34" charset="0"/>
                <a:cs typeface="Arial" panose="020B0604020202020204" pitchFamily="34" charset="0"/>
              </a:rPr>
              <a:t>7.4. IC Biasing – Current Sources, Current Mirrors, and Current-Steering Circuits</a:t>
            </a:r>
          </a:p>
        </p:txBody>
      </p:sp>
      <p:sp>
        <p:nvSpPr>
          <p:cNvPr id="50180" name="Rectangle 3"/>
          <p:cNvSpPr>
            <a:spLocks noGrp="1" noChangeArrowheads="1"/>
          </p:cNvSpPr>
          <p:nvPr>
            <p:ph type="body" idx="1"/>
          </p:nvPr>
        </p:nvSpPr>
        <p:spPr>
          <a:xfrm>
            <a:off x="309094" y="1697864"/>
            <a:ext cx="11436439" cy="4800600"/>
          </a:xfrm>
          <a:solidFill>
            <a:schemeClr val="bg1"/>
          </a:solidFill>
        </p:spPr>
        <p:txBody>
          <a:bodyPr>
            <a:normAutofit lnSpcReduction="10000"/>
          </a:bodyPr>
          <a:lstStyle/>
          <a:p>
            <a:pPr eaLnBrk="1" hangingPunct="1"/>
            <a:r>
              <a:rPr lang="en-US" altLang="en-US" dirty="0"/>
              <a:t>Biasing in integrated-circuit design is based on the </a:t>
            </a:r>
            <a:r>
              <a:rPr lang="en-US" altLang="en-US" dirty="0">
                <a:solidFill>
                  <a:srgbClr val="FF0000"/>
                </a:solidFill>
              </a:rPr>
              <a:t>use of constant-current sources</a:t>
            </a:r>
            <a:r>
              <a:rPr lang="en-US" altLang="en-US" dirty="0" smtClean="0">
                <a:solidFill>
                  <a:srgbClr val="FF0000"/>
                </a:solidFill>
              </a:rPr>
              <a:t>.</a:t>
            </a:r>
          </a:p>
          <a:p>
            <a:pPr eaLnBrk="1" hangingPunct="1"/>
            <a:endParaRPr lang="en-US" altLang="en-US" dirty="0">
              <a:solidFill>
                <a:srgbClr val="FF0000"/>
              </a:solidFill>
            </a:endParaRPr>
          </a:p>
          <a:p>
            <a:pPr lvl="1" eaLnBrk="1" hangingPunct="1"/>
            <a:r>
              <a:rPr lang="en-US" altLang="en-US" sz="2800" dirty="0"/>
              <a:t>On an IC chip with a number of amplifier stages, a constant dc current (</a:t>
            </a:r>
            <a:r>
              <a:rPr lang="en-US" altLang="en-US" sz="2800" b="1" dirty="0">
                <a:solidFill>
                  <a:srgbClr val="3333FF"/>
                </a:solidFill>
              </a:rPr>
              <a:t>reference current</a:t>
            </a:r>
            <a:r>
              <a:rPr lang="en-US" altLang="en-US" sz="2800" dirty="0"/>
              <a:t>) is generated at one location and is then replicated at various other locations for biasing.</a:t>
            </a:r>
          </a:p>
          <a:p>
            <a:pPr lvl="2" eaLnBrk="1" hangingPunct="1"/>
            <a:r>
              <a:rPr lang="en-US" altLang="en-US" sz="2800" dirty="0"/>
              <a:t>This is known as </a:t>
            </a:r>
            <a:r>
              <a:rPr lang="en-US" altLang="en-US" sz="2800" b="1" dirty="0">
                <a:solidFill>
                  <a:srgbClr val="3333FF"/>
                </a:solidFill>
              </a:rPr>
              <a:t>current steering</a:t>
            </a:r>
            <a:r>
              <a:rPr lang="en-US" altLang="en-US" sz="2800" dirty="0" smtClean="0">
                <a:solidFill>
                  <a:srgbClr val="3333FF"/>
                </a:solidFill>
              </a:rPr>
              <a:t>.</a:t>
            </a:r>
          </a:p>
          <a:p>
            <a:pPr lvl="2" eaLnBrk="1" hangingPunct="1"/>
            <a:endParaRPr lang="en-US" altLang="en-US" sz="2800" dirty="0">
              <a:solidFill>
                <a:srgbClr val="3333FF"/>
              </a:solidFill>
            </a:endParaRPr>
          </a:p>
          <a:p>
            <a:pPr lvl="2" eaLnBrk="1" hangingPunct="1"/>
            <a:endParaRPr lang="en-US" altLang="en-US" sz="2800" dirty="0">
              <a:solidFill>
                <a:srgbClr val="3333FF"/>
              </a:solidFill>
            </a:endParaRPr>
          </a:p>
          <a:p>
            <a:pPr eaLnBrk="1" hangingPunct="1"/>
            <a:r>
              <a:rPr lang="en-US" altLang="en-US" dirty="0"/>
              <a:t>This approach has the advantage that the </a:t>
            </a:r>
            <a:r>
              <a:rPr lang="en-US" altLang="en-US" dirty="0">
                <a:solidFill>
                  <a:srgbClr val="FF0000"/>
                </a:solidFill>
              </a:rPr>
              <a:t>effort expended on generating a predictable and stable reference current</a:t>
            </a:r>
            <a:r>
              <a:rPr lang="en-US" altLang="en-US" dirty="0"/>
              <a:t> need not  be repeated.</a:t>
            </a:r>
          </a:p>
        </p:txBody>
      </p:sp>
    </p:spTree>
    <p:extLst>
      <p:ext uri="{BB962C8B-B14F-4D97-AF65-F5344CB8AC3E}">
        <p14:creationId xmlns:p14="http://schemas.microsoft.com/office/powerpoint/2010/main" val="2129199640"/>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76400" y="152401"/>
            <a:ext cx="8991600" cy="6682333"/>
          </a:xfrm>
          <a:prstGeom prst="rect">
            <a:avLst/>
          </a:prstGeom>
        </p:spPr>
      </p:pic>
    </p:spTree>
    <p:extLst>
      <p:ext uri="{BB962C8B-B14F-4D97-AF65-F5344CB8AC3E}">
        <p14:creationId xmlns:p14="http://schemas.microsoft.com/office/powerpoint/2010/main" val="396619958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5900" y="0"/>
            <a:ext cx="9516700" cy="6375042"/>
          </a:xfrm>
          <a:prstGeom prst="rect">
            <a:avLst/>
          </a:prstGeom>
        </p:spPr>
      </p:pic>
      <p:pic>
        <p:nvPicPr>
          <p:cNvPr id="2" name="Picture 1"/>
          <p:cNvPicPr>
            <a:picLocks noChangeAspect="1"/>
          </p:cNvPicPr>
          <p:nvPr/>
        </p:nvPicPr>
        <p:blipFill rotWithShape="1">
          <a:blip r:embed="rId3"/>
          <a:srcRect r="61213"/>
          <a:stretch/>
        </p:blipFill>
        <p:spPr>
          <a:xfrm>
            <a:off x="9988362" y="360778"/>
            <a:ext cx="2011379" cy="2478844"/>
          </a:xfrm>
          <a:prstGeom prst="rect">
            <a:avLst/>
          </a:prstGeom>
        </p:spPr>
      </p:pic>
      <p:sp>
        <p:nvSpPr>
          <p:cNvPr id="3" name="Left-Right Arrow 2"/>
          <p:cNvSpPr/>
          <p:nvPr/>
        </p:nvSpPr>
        <p:spPr>
          <a:xfrm rot="20362095">
            <a:off x="9275570" y="1417319"/>
            <a:ext cx="1209822" cy="36576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217399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pPr>
              <a:defRPr/>
            </a:pPr>
            <a:fld id="{36B607D1-41EF-4F65-A0B4-354765437B19}" type="slidenum">
              <a:rPr lang="en-US" altLang="en-US"/>
              <a:pPr>
                <a:defRPr/>
              </a:pPr>
              <a:t>56</a:t>
            </a:fld>
            <a:endParaRPr lang="en-US" altLang="en-US"/>
          </a:p>
        </p:txBody>
      </p:sp>
      <p:sp>
        <p:nvSpPr>
          <p:cNvPr id="38916" name="Rectangle 2"/>
          <p:cNvSpPr>
            <a:spLocks noGrp="1" noChangeArrowheads="1"/>
          </p:cNvSpPr>
          <p:nvPr>
            <p:ph type="title"/>
          </p:nvPr>
        </p:nvSpPr>
        <p:spPr>
          <a:xfrm>
            <a:off x="128789" y="96837"/>
            <a:ext cx="6581104" cy="1023625"/>
          </a:xfrm>
          <a:solidFill>
            <a:srgbClr val="00FF00"/>
          </a:solidFill>
        </p:spPr>
        <p:txBody>
          <a:bodyPr/>
          <a:lstStyle/>
          <a:p>
            <a:pPr eaLnBrk="1" hangingPunct="1"/>
            <a:r>
              <a:rPr lang="en-US" altLang="en-US" b="1" dirty="0" smtClean="0"/>
              <a:t>Concept of Current Mirror</a:t>
            </a:r>
          </a:p>
        </p:txBody>
      </p:sp>
      <p:sp>
        <p:nvSpPr>
          <p:cNvPr id="38917" name="Rectangle 3"/>
          <p:cNvSpPr>
            <a:spLocks noGrp="1" noChangeArrowheads="1"/>
          </p:cNvSpPr>
          <p:nvPr>
            <p:ph type="body" idx="1"/>
          </p:nvPr>
        </p:nvSpPr>
        <p:spPr>
          <a:xfrm>
            <a:off x="128789" y="5257800"/>
            <a:ext cx="11831326" cy="1066800"/>
          </a:xfrm>
        </p:spPr>
        <p:txBody>
          <a:bodyPr>
            <a:noAutofit/>
          </a:bodyPr>
          <a:lstStyle/>
          <a:p>
            <a:pPr marL="0" indent="0" eaLnBrk="1" hangingPunct="1">
              <a:buNone/>
            </a:pPr>
            <a:r>
              <a:rPr lang="en-US" altLang="en-US" dirty="0" smtClean="0"/>
              <a:t>The motivation behind a current mirror is to sense the current from a “golden current source” and duplicate this “golden current” to other locations. </a:t>
            </a:r>
          </a:p>
        </p:txBody>
      </p:sp>
      <p:pic>
        <p:nvPicPr>
          <p:cNvPr id="3891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969" y="1506806"/>
            <a:ext cx="4248150" cy="295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ounded Rectangle 6"/>
          <p:cNvSpPr/>
          <p:nvPr/>
        </p:nvSpPr>
        <p:spPr>
          <a:xfrm>
            <a:off x="8572971" y="255596"/>
            <a:ext cx="3387144" cy="47909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A current mirror would mirror current flowing into the left channel , into the right channel</a:t>
            </a:r>
            <a:endParaRPr lang="en-US" sz="3200" dirty="0"/>
          </a:p>
        </p:txBody>
      </p:sp>
    </p:spTree>
    <p:extLst>
      <p:ext uri="{BB962C8B-B14F-4D97-AF65-F5344CB8AC3E}">
        <p14:creationId xmlns:p14="http://schemas.microsoft.com/office/powerpoint/2010/main" val="88564989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pPr>
              <a:defRPr/>
            </a:pPr>
            <a:fld id="{85365FD8-5558-4B20-A2BF-6AA62F57DD4D}" type="slidenum">
              <a:rPr lang="en-US" altLang="en-US"/>
              <a:pPr>
                <a:defRPr/>
              </a:pPr>
              <a:t>57</a:t>
            </a:fld>
            <a:endParaRPr lang="en-US" altLang="en-US"/>
          </a:p>
        </p:txBody>
      </p:sp>
      <p:sp>
        <p:nvSpPr>
          <p:cNvPr id="54276" name="Rectangle 2"/>
          <p:cNvSpPr>
            <a:spLocks noGrp="1" noChangeArrowheads="1"/>
          </p:cNvSpPr>
          <p:nvPr>
            <p:ph type="title"/>
          </p:nvPr>
        </p:nvSpPr>
        <p:spPr>
          <a:xfrm>
            <a:off x="194256" y="184820"/>
            <a:ext cx="6013361" cy="703821"/>
          </a:xfrm>
          <a:solidFill>
            <a:srgbClr val="00FF00"/>
          </a:solidFill>
        </p:spPr>
        <p:txBody>
          <a:bodyPr>
            <a:normAutofit fontScale="90000"/>
          </a:bodyPr>
          <a:lstStyle/>
          <a:p>
            <a:pPr eaLnBrk="1" hangingPunct="1"/>
            <a:r>
              <a:rPr lang="en-US" altLang="en-US" dirty="0" smtClean="0">
                <a:latin typeface="Arial Black" panose="020B0A04020102020204" pitchFamily="34" charset="0"/>
              </a:rPr>
              <a:t>MOS Current Mirror</a:t>
            </a:r>
          </a:p>
        </p:txBody>
      </p:sp>
      <p:sp>
        <p:nvSpPr>
          <p:cNvPr id="54277" name="Rectangle 3"/>
          <p:cNvSpPr>
            <a:spLocks noGrp="1" noChangeArrowheads="1"/>
          </p:cNvSpPr>
          <p:nvPr>
            <p:ph type="body" idx="1"/>
          </p:nvPr>
        </p:nvSpPr>
        <p:spPr>
          <a:xfrm>
            <a:off x="430369" y="5883275"/>
            <a:ext cx="11178862" cy="838200"/>
          </a:xfrm>
        </p:spPr>
        <p:txBody>
          <a:bodyPr>
            <a:normAutofit/>
          </a:bodyPr>
          <a:lstStyle/>
          <a:p>
            <a:pPr marL="0" indent="0" algn="ctr" eaLnBrk="1" hangingPunct="1">
              <a:buNone/>
            </a:pPr>
            <a:r>
              <a:rPr lang="en-US" altLang="en-US" sz="3200" b="1" dirty="0" smtClean="0"/>
              <a:t>The concept of current mirror applied to MOS transistors </a:t>
            </a:r>
          </a:p>
        </p:txBody>
      </p:sp>
      <p:pic>
        <p:nvPicPr>
          <p:cNvPr id="5427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885" y="1676399"/>
            <a:ext cx="11388699" cy="3219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Curved Up Arrow 1"/>
          <p:cNvSpPr/>
          <p:nvPr/>
        </p:nvSpPr>
        <p:spPr>
          <a:xfrm flipV="1">
            <a:off x="1223493" y="1162429"/>
            <a:ext cx="4018208" cy="65682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Curved Down Arrow 2"/>
          <p:cNvSpPr/>
          <p:nvPr/>
        </p:nvSpPr>
        <p:spPr>
          <a:xfrm>
            <a:off x="5241701" y="812441"/>
            <a:ext cx="3541692" cy="94015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Curved Up Arrow 3"/>
          <p:cNvSpPr/>
          <p:nvPr/>
        </p:nvSpPr>
        <p:spPr>
          <a:xfrm>
            <a:off x="2640169" y="3966693"/>
            <a:ext cx="7972023" cy="154546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03217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427743" y="254664"/>
            <a:ext cx="4637118" cy="4214233"/>
          </a:xfrm>
          <a:prstGeom prst="rect">
            <a:avLst/>
          </a:prstGeom>
        </p:spPr>
      </p:pic>
      <p:sp>
        <p:nvSpPr>
          <p:cNvPr id="5" name="TextBox 4"/>
          <p:cNvSpPr txBox="1"/>
          <p:nvPr/>
        </p:nvSpPr>
        <p:spPr>
          <a:xfrm>
            <a:off x="168812" y="968690"/>
            <a:ext cx="6861864" cy="5693866"/>
          </a:xfrm>
          <a:prstGeom prst="rect">
            <a:avLst/>
          </a:prstGeom>
          <a:noFill/>
        </p:spPr>
        <p:txBody>
          <a:bodyPr wrap="square" rtlCol="0">
            <a:spAutoFit/>
          </a:bodyPr>
          <a:lstStyle/>
          <a:p>
            <a:r>
              <a:rPr lang="en-US" sz="2800" dirty="0" smtClean="0">
                <a:latin typeface="Arial" panose="020B0604020202020204" pitchFamily="34" charset="0"/>
                <a:cs typeface="Arial" panose="020B0604020202020204" pitchFamily="34" charset="0"/>
              </a:rPr>
              <a:t>The current mirrors uses the principle that if the gate –source potential of two identical MOS transistors are equal then the current flown through their Drain terminals should be the same</a:t>
            </a:r>
          </a:p>
          <a:p>
            <a:endParaRPr lang="en-US" sz="2800" dirty="0" smtClean="0">
              <a:latin typeface="Arial" panose="020B0604020202020204" pitchFamily="34" charset="0"/>
              <a:cs typeface="Arial" panose="020B0604020202020204" pitchFamily="34" charset="0"/>
            </a:endParaRPr>
          </a:p>
          <a:p>
            <a:r>
              <a:rPr lang="en-US" sz="2800" b="1" dirty="0" smtClean="0">
                <a:solidFill>
                  <a:srgbClr val="FF0000"/>
                </a:solidFill>
                <a:latin typeface="Arial" panose="020B0604020202020204" pitchFamily="34" charset="0"/>
                <a:cs typeface="Arial" panose="020B0604020202020204" pitchFamily="34" charset="0"/>
              </a:rPr>
              <a:t>NMOS current mirrors are used as current sinks and PMOS current mirrors are used as current sources</a:t>
            </a:r>
          </a:p>
          <a:p>
            <a:endParaRPr lang="en-US" sz="2800" dirty="0" smtClean="0">
              <a:latin typeface="Arial" panose="020B0604020202020204" pitchFamily="34" charset="0"/>
              <a:cs typeface="Arial" panose="020B0604020202020204" pitchFamily="34" charset="0"/>
            </a:endParaRPr>
          </a:p>
          <a:p>
            <a:r>
              <a:rPr lang="en-US" sz="2800" dirty="0" smtClean="0">
                <a:latin typeface="Arial" panose="020B0604020202020204" pitchFamily="34" charset="0"/>
                <a:cs typeface="Arial" panose="020B0604020202020204" pitchFamily="34" charset="0"/>
              </a:rPr>
              <a:t>There is variety of current mirror circuits available, each of them having their own advantages and applications </a:t>
            </a:r>
            <a:endParaRPr lang="en-US" sz="2800" dirty="0">
              <a:latin typeface="Arial" panose="020B0604020202020204" pitchFamily="34" charset="0"/>
              <a:cs typeface="Arial" panose="020B0604020202020204" pitchFamily="34" charset="0"/>
            </a:endParaRPr>
          </a:p>
        </p:txBody>
      </p:sp>
      <p:sp>
        <p:nvSpPr>
          <p:cNvPr id="2" name="TextBox 1"/>
          <p:cNvSpPr txBox="1"/>
          <p:nvPr/>
        </p:nvSpPr>
        <p:spPr>
          <a:xfrm>
            <a:off x="337625" y="254664"/>
            <a:ext cx="5022166" cy="646331"/>
          </a:xfrm>
          <a:prstGeom prst="rect">
            <a:avLst/>
          </a:prstGeom>
          <a:solidFill>
            <a:srgbClr val="FFFF00"/>
          </a:solidFill>
        </p:spPr>
        <p:txBody>
          <a:bodyPr wrap="square" rtlCol="0">
            <a:spAutoFit/>
          </a:bodyPr>
          <a:lstStyle/>
          <a:p>
            <a:r>
              <a:rPr lang="en-US" sz="3600" b="1" dirty="0" smtClean="0">
                <a:latin typeface="Arial Black" panose="020B0A04020102020204" pitchFamily="34" charset="0"/>
              </a:rPr>
              <a:t>BASIC PRINCIPLE</a:t>
            </a:r>
            <a:endParaRPr lang="en-US" sz="3600" b="1" dirty="0">
              <a:latin typeface="Arial Black" panose="020B0A04020102020204" pitchFamily="34" charset="0"/>
            </a:endParaRPr>
          </a:p>
        </p:txBody>
      </p:sp>
    </p:spTree>
    <p:extLst>
      <p:ext uri="{BB962C8B-B14F-4D97-AF65-F5344CB8AC3E}">
        <p14:creationId xmlns:p14="http://schemas.microsoft.com/office/powerpoint/2010/main" val="136810201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8"/>
          <p:cNvSpPr>
            <a:spLocks noChangeArrowheads="1"/>
          </p:cNvSpPr>
          <p:nvPr/>
        </p:nvSpPr>
        <p:spPr bwMode="auto">
          <a:xfrm>
            <a:off x="1524000" y="1905000"/>
            <a:ext cx="4572000" cy="4953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
              <a:defRPr sz="2400">
                <a:solidFill>
                  <a:schemeClr val="tx1"/>
                </a:solidFill>
                <a:latin typeface="Calibri" panose="020F0502020204030204" pitchFamily="34" charset="0"/>
              </a:defRPr>
            </a:lvl1pPr>
            <a:lvl2pPr marL="742950" indent="-285750">
              <a:spcBef>
                <a:spcPct val="20000"/>
              </a:spcBef>
              <a:buFont typeface="Wingdings" panose="05000000000000000000" pitchFamily="2" charset="2"/>
              <a:buChar char="§"/>
              <a:defRPr sz="2400">
                <a:solidFill>
                  <a:schemeClr val="tx1"/>
                </a:solidFill>
                <a:latin typeface="Calibri" panose="020F0502020204030204" pitchFamily="34" charset="0"/>
              </a:defRPr>
            </a:lvl2pPr>
            <a:lvl3pPr marL="1143000" indent="-228600">
              <a:spcBef>
                <a:spcPct val="20000"/>
              </a:spcBef>
              <a:buFont typeface="Wingdings" panose="05000000000000000000" pitchFamily="2" charset="2"/>
              <a:buChar char="§"/>
              <a:defRPr sz="2000">
                <a:solidFill>
                  <a:schemeClr val="tx1"/>
                </a:solidFill>
                <a:latin typeface="Calibri" panose="020F0502020204030204" pitchFamily="34" charset="0"/>
              </a:defRPr>
            </a:lvl3pPr>
            <a:lvl4pPr marL="1600200" indent="-228600">
              <a:spcBef>
                <a:spcPct val="20000"/>
              </a:spcBef>
              <a:buFont typeface="Wingdings" panose="05000000000000000000" pitchFamily="2" charset="2"/>
              <a:buChar char="§"/>
              <a:defRPr sz="2000">
                <a:solidFill>
                  <a:schemeClr val="tx1"/>
                </a:solidFill>
                <a:latin typeface="Calibri" panose="020F0502020204030204" pitchFamily="34" charset="0"/>
              </a:defRPr>
            </a:lvl4pPr>
            <a:lvl5pPr marL="2057400" indent="-228600">
              <a:spcBef>
                <a:spcPct val="20000"/>
              </a:spcBef>
              <a:buFont typeface="Wingdings" panose="05000000000000000000" pitchFamily="2" charset="2"/>
              <a:buChar char="§"/>
              <a:defRPr sz="16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9pPr>
          </a:lstStyle>
          <a:p>
            <a:pPr algn="r" eaLnBrk="1" hangingPunct="1">
              <a:spcBef>
                <a:spcPct val="0"/>
              </a:spcBef>
              <a:buFontTx/>
              <a:buNone/>
            </a:pPr>
            <a:endParaRPr lang="en-US" altLang="en-US" sz="1600"/>
          </a:p>
        </p:txBody>
      </p:sp>
      <p:sp>
        <p:nvSpPr>
          <p:cNvPr id="52228" name="Rectangle 2"/>
          <p:cNvSpPr>
            <a:spLocks noGrp="1" noChangeArrowheads="1"/>
          </p:cNvSpPr>
          <p:nvPr>
            <p:ph type="title"/>
          </p:nvPr>
        </p:nvSpPr>
        <p:spPr>
          <a:xfrm>
            <a:off x="0" y="15876"/>
            <a:ext cx="4893716" cy="1325563"/>
          </a:xfrm>
        </p:spPr>
        <p:txBody>
          <a:bodyPr>
            <a:normAutofit/>
          </a:bodyPr>
          <a:lstStyle/>
          <a:p>
            <a:pPr eaLnBrk="1" hangingPunct="1"/>
            <a:r>
              <a:rPr lang="en-US" altLang="en-US" sz="3200" b="1" dirty="0"/>
              <a:t>7.4.1. The Basic MOSFET </a:t>
            </a:r>
            <a:r>
              <a:rPr lang="en-US" altLang="en-US" sz="3200" b="1" dirty="0" smtClean="0"/>
              <a:t/>
            </a:r>
            <a:br>
              <a:rPr lang="en-US" altLang="en-US" sz="3200" b="1" dirty="0" smtClean="0"/>
            </a:br>
            <a:r>
              <a:rPr lang="en-US" altLang="en-US" sz="3200" b="1" dirty="0" smtClean="0"/>
              <a:t>Current </a:t>
            </a:r>
            <a:r>
              <a:rPr lang="en-US" altLang="en-US" sz="3200" b="1" dirty="0"/>
              <a:t>Source</a:t>
            </a:r>
          </a:p>
        </p:txBody>
      </p:sp>
      <p:pic>
        <p:nvPicPr>
          <p:cNvPr id="52229" name="Picture 5" descr="se07F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0157" y="2475706"/>
            <a:ext cx="4417786" cy="407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0" name="Rectangle 4"/>
          <p:cNvSpPr>
            <a:spLocks noChangeArrowheads="1"/>
          </p:cNvSpPr>
          <p:nvPr/>
        </p:nvSpPr>
        <p:spPr bwMode="auto">
          <a:xfrm>
            <a:off x="6096000" y="136526"/>
            <a:ext cx="5791200" cy="1938992"/>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
              <a:defRPr sz="2400">
                <a:solidFill>
                  <a:schemeClr val="tx1"/>
                </a:solidFill>
                <a:latin typeface="Calibri" panose="020F0502020204030204" pitchFamily="34" charset="0"/>
              </a:defRPr>
            </a:lvl1pPr>
            <a:lvl2pPr marL="742950" indent="-285750">
              <a:spcBef>
                <a:spcPct val="20000"/>
              </a:spcBef>
              <a:buFont typeface="Wingdings" panose="05000000000000000000" pitchFamily="2" charset="2"/>
              <a:buChar char="§"/>
              <a:defRPr sz="2400">
                <a:solidFill>
                  <a:schemeClr val="tx1"/>
                </a:solidFill>
                <a:latin typeface="Calibri" panose="020F0502020204030204" pitchFamily="34" charset="0"/>
              </a:defRPr>
            </a:lvl2pPr>
            <a:lvl3pPr marL="1143000" indent="-228600">
              <a:spcBef>
                <a:spcPct val="20000"/>
              </a:spcBef>
              <a:buFont typeface="Wingdings" panose="05000000000000000000" pitchFamily="2" charset="2"/>
              <a:buChar char="§"/>
              <a:defRPr sz="2000">
                <a:solidFill>
                  <a:schemeClr val="tx1"/>
                </a:solidFill>
                <a:latin typeface="Calibri" panose="020F0502020204030204" pitchFamily="34" charset="0"/>
              </a:defRPr>
            </a:lvl3pPr>
            <a:lvl4pPr marL="1600200" indent="-228600">
              <a:spcBef>
                <a:spcPct val="20000"/>
              </a:spcBef>
              <a:buFont typeface="Wingdings" panose="05000000000000000000" pitchFamily="2" charset="2"/>
              <a:buChar char="§"/>
              <a:defRPr sz="2000">
                <a:solidFill>
                  <a:schemeClr val="tx1"/>
                </a:solidFill>
                <a:latin typeface="Calibri" panose="020F0502020204030204" pitchFamily="34" charset="0"/>
              </a:defRPr>
            </a:lvl4pPr>
            <a:lvl5pPr marL="2057400" indent="-228600">
              <a:spcBef>
                <a:spcPct val="20000"/>
              </a:spcBef>
              <a:buFont typeface="Wingdings" panose="05000000000000000000" pitchFamily="2" charset="2"/>
              <a:buChar char="§"/>
              <a:defRPr sz="16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9pPr>
          </a:lstStyle>
          <a:p>
            <a:pPr algn="ctr" eaLnBrk="1" hangingPunct="1">
              <a:spcBef>
                <a:spcPct val="0"/>
              </a:spcBef>
              <a:buFontTx/>
              <a:buNone/>
            </a:pPr>
            <a:r>
              <a:rPr lang="en-US" altLang="en-US" b="1" dirty="0" smtClean="0"/>
              <a:t> </a:t>
            </a:r>
            <a:r>
              <a:rPr lang="en-US" altLang="en-US" dirty="0"/>
              <a:t>Circuit for a basic MOSFET constant-current source. For proper operation, the output terminal, that is, the drain of </a:t>
            </a:r>
            <a:r>
              <a:rPr lang="en-US" altLang="en-US" i="1" dirty="0"/>
              <a:t>Q</a:t>
            </a:r>
            <a:r>
              <a:rPr lang="en-US" altLang="en-US" baseline="-25000" dirty="0"/>
              <a:t>2</a:t>
            </a:r>
            <a:r>
              <a:rPr lang="en-US" altLang="en-US" dirty="0"/>
              <a:t>, must be connected to a circuit that ensures that </a:t>
            </a:r>
            <a:r>
              <a:rPr lang="en-US" altLang="en-US" i="1" dirty="0"/>
              <a:t>Q</a:t>
            </a:r>
            <a:r>
              <a:rPr lang="en-US" altLang="en-US" baseline="-25000" dirty="0"/>
              <a:t>2</a:t>
            </a:r>
            <a:r>
              <a:rPr lang="en-US" altLang="en-US" dirty="0"/>
              <a:t> operates in saturation.</a:t>
            </a:r>
          </a:p>
        </p:txBody>
      </p:sp>
      <p:pic>
        <p:nvPicPr>
          <p:cNvPr id="52231" name="Picture 5" descr="se07F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4806" y="1905000"/>
            <a:ext cx="4482594"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2" name="Rectangle 4"/>
          <p:cNvSpPr>
            <a:spLocks noChangeArrowheads="1"/>
          </p:cNvSpPr>
          <p:nvPr/>
        </p:nvSpPr>
        <p:spPr bwMode="auto">
          <a:xfrm>
            <a:off x="1746250" y="6347959"/>
            <a:ext cx="4267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Wingdings" panose="05000000000000000000" pitchFamily="2" charset="2"/>
              <a:buChar char="§"/>
              <a:defRPr sz="2400">
                <a:solidFill>
                  <a:schemeClr val="tx1"/>
                </a:solidFill>
                <a:latin typeface="Calibri" panose="020F0502020204030204" pitchFamily="34" charset="0"/>
              </a:defRPr>
            </a:lvl1pPr>
            <a:lvl2pPr marL="742950" indent="-285750">
              <a:spcBef>
                <a:spcPct val="20000"/>
              </a:spcBef>
              <a:buFont typeface="Wingdings" panose="05000000000000000000" pitchFamily="2" charset="2"/>
              <a:buChar char="§"/>
              <a:defRPr sz="2400">
                <a:solidFill>
                  <a:schemeClr val="tx1"/>
                </a:solidFill>
                <a:latin typeface="Calibri" panose="020F0502020204030204" pitchFamily="34" charset="0"/>
              </a:defRPr>
            </a:lvl2pPr>
            <a:lvl3pPr marL="1143000" indent="-228600">
              <a:spcBef>
                <a:spcPct val="20000"/>
              </a:spcBef>
              <a:buFont typeface="Wingdings" panose="05000000000000000000" pitchFamily="2" charset="2"/>
              <a:buChar char="§"/>
              <a:defRPr sz="2000">
                <a:solidFill>
                  <a:schemeClr val="tx1"/>
                </a:solidFill>
                <a:latin typeface="Calibri" panose="020F0502020204030204" pitchFamily="34" charset="0"/>
              </a:defRPr>
            </a:lvl3pPr>
            <a:lvl4pPr marL="1600200" indent="-228600">
              <a:spcBef>
                <a:spcPct val="20000"/>
              </a:spcBef>
              <a:buFont typeface="Wingdings" panose="05000000000000000000" pitchFamily="2" charset="2"/>
              <a:buChar char="§"/>
              <a:defRPr sz="2000">
                <a:solidFill>
                  <a:schemeClr val="tx1"/>
                </a:solidFill>
                <a:latin typeface="Calibri" panose="020F0502020204030204" pitchFamily="34" charset="0"/>
              </a:defRPr>
            </a:lvl4pPr>
            <a:lvl5pPr marL="2057400" indent="-228600">
              <a:spcBef>
                <a:spcPct val="20000"/>
              </a:spcBef>
              <a:buFont typeface="Wingdings" panose="05000000000000000000" pitchFamily="2" charset="2"/>
              <a:buChar char="§"/>
              <a:defRPr sz="16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9pPr>
          </a:lstStyle>
          <a:p>
            <a:pPr algn="ctr" eaLnBrk="1" hangingPunct="1">
              <a:spcBef>
                <a:spcPct val="0"/>
              </a:spcBef>
              <a:buFontTx/>
              <a:buNone/>
            </a:pPr>
            <a:r>
              <a:rPr lang="en-US" altLang="en-US" sz="2000" b="1" dirty="0" smtClean="0"/>
              <a:t> </a:t>
            </a:r>
            <a:r>
              <a:rPr lang="en-US" altLang="en-US" sz="2000" dirty="0"/>
              <a:t>Basic MOSFET current mirror.</a:t>
            </a:r>
          </a:p>
        </p:txBody>
      </p:sp>
    </p:spTree>
    <p:extLst>
      <p:ext uri="{BB962C8B-B14F-4D97-AF65-F5344CB8AC3E}">
        <p14:creationId xmlns:p14="http://schemas.microsoft.com/office/powerpoint/2010/main" val="280644032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7"/>
          <p:cNvSpPr>
            <a:spLocks noChangeArrowheads="1"/>
          </p:cNvSpPr>
          <p:nvPr/>
        </p:nvSpPr>
        <p:spPr bwMode="auto">
          <a:xfrm>
            <a:off x="1752600" y="2057400"/>
            <a:ext cx="3886200" cy="4495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
              <a:defRPr sz="2400">
                <a:solidFill>
                  <a:schemeClr val="tx1"/>
                </a:solidFill>
                <a:latin typeface="Calibri" panose="020F0502020204030204" pitchFamily="34" charset="0"/>
              </a:defRPr>
            </a:lvl1pPr>
            <a:lvl2pPr marL="742950" indent="-285750">
              <a:spcBef>
                <a:spcPct val="20000"/>
              </a:spcBef>
              <a:buFont typeface="Wingdings" panose="05000000000000000000" pitchFamily="2" charset="2"/>
              <a:buChar char="§"/>
              <a:defRPr sz="2400">
                <a:solidFill>
                  <a:schemeClr val="tx1"/>
                </a:solidFill>
                <a:latin typeface="Calibri" panose="020F0502020204030204" pitchFamily="34" charset="0"/>
              </a:defRPr>
            </a:lvl2pPr>
            <a:lvl3pPr marL="1143000" indent="-228600">
              <a:spcBef>
                <a:spcPct val="20000"/>
              </a:spcBef>
              <a:buFont typeface="Wingdings" panose="05000000000000000000" pitchFamily="2" charset="2"/>
              <a:buChar char="§"/>
              <a:defRPr sz="2000">
                <a:solidFill>
                  <a:schemeClr val="tx1"/>
                </a:solidFill>
                <a:latin typeface="Calibri" panose="020F0502020204030204" pitchFamily="34" charset="0"/>
              </a:defRPr>
            </a:lvl3pPr>
            <a:lvl4pPr marL="1600200" indent="-228600">
              <a:spcBef>
                <a:spcPct val="20000"/>
              </a:spcBef>
              <a:buFont typeface="Wingdings" panose="05000000000000000000" pitchFamily="2" charset="2"/>
              <a:buChar char="§"/>
              <a:defRPr sz="2000">
                <a:solidFill>
                  <a:schemeClr val="tx1"/>
                </a:solidFill>
                <a:latin typeface="Calibri" panose="020F0502020204030204" pitchFamily="34" charset="0"/>
              </a:defRPr>
            </a:lvl4pPr>
            <a:lvl5pPr marL="2057400" indent="-228600">
              <a:spcBef>
                <a:spcPct val="20000"/>
              </a:spcBef>
              <a:buFont typeface="Wingdings" panose="05000000000000000000" pitchFamily="2" charset="2"/>
              <a:buChar char="§"/>
              <a:defRPr sz="16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9pPr>
          </a:lstStyle>
          <a:p>
            <a:pPr algn="r" eaLnBrk="1" hangingPunct="1">
              <a:spcBef>
                <a:spcPct val="0"/>
              </a:spcBef>
              <a:buFontTx/>
              <a:buNone/>
            </a:pPr>
            <a:endParaRPr lang="en-US" altLang="en-US" sz="1600"/>
          </a:p>
        </p:txBody>
      </p:sp>
      <p:sp>
        <p:nvSpPr>
          <p:cNvPr id="15364" name="Rectangle 2"/>
          <p:cNvSpPr>
            <a:spLocks noGrp="1" noChangeArrowheads="1"/>
          </p:cNvSpPr>
          <p:nvPr>
            <p:ph type="title"/>
          </p:nvPr>
        </p:nvSpPr>
        <p:spPr>
          <a:xfrm>
            <a:off x="152400" y="195262"/>
            <a:ext cx="11201400" cy="871109"/>
          </a:xfrm>
          <a:solidFill>
            <a:schemeClr val="accent2"/>
          </a:solidFill>
        </p:spPr>
        <p:txBody>
          <a:bodyPr>
            <a:normAutofit/>
          </a:bodyPr>
          <a:lstStyle/>
          <a:p>
            <a:pPr eaLnBrk="1" hangingPunct="1"/>
            <a:r>
              <a:rPr lang="en-US" altLang="en-US" sz="3600" b="1" dirty="0" smtClean="0"/>
              <a:t>Effect </a:t>
            </a:r>
            <a:r>
              <a:rPr lang="en-US" altLang="en-US" sz="3600" b="1" dirty="0"/>
              <a:t>of the Output Resistance of the Current-Source Load</a:t>
            </a:r>
          </a:p>
        </p:txBody>
      </p:sp>
      <p:sp>
        <p:nvSpPr>
          <p:cNvPr id="15365" name="Rectangle 3"/>
          <p:cNvSpPr>
            <a:spLocks noGrp="1" noChangeArrowheads="1"/>
          </p:cNvSpPr>
          <p:nvPr>
            <p:ph type="body" idx="1"/>
          </p:nvPr>
        </p:nvSpPr>
        <p:spPr>
          <a:xfrm>
            <a:off x="271530" y="1270758"/>
            <a:ext cx="10515600" cy="1527175"/>
          </a:xfrm>
        </p:spPr>
        <p:txBody>
          <a:bodyPr/>
          <a:lstStyle/>
          <a:p>
            <a:pPr eaLnBrk="1" hangingPunct="1"/>
            <a:r>
              <a:rPr lang="en-US" altLang="en-US" dirty="0" smtClean="0"/>
              <a:t>The </a:t>
            </a:r>
            <a:r>
              <a:rPr lang="en-US" altLang="en-US" dirty="0" smtClean="0">
                <a:solidFill>
                  <a:srgbClr val="FF0000"/>
                </a:solidFill>
              </a:rPr>
              <a:t>current-source load of the CS amplifier</a:t>
            </a:r>
            <a:r>
              <a:rPr lang="en-US" altLang="en-US" dirty="0" smtClean="0"/>
              <a:t> in Figure (left) can be implemented using a PMOS transistor biased in the saturation region to provide the required current </a:t>
            </a:r>
            <a:r>
              <a:rPr lang="en-US" altLang="en-US" i="1" dirty="0" smtClean="0"/>
              <a:t>I</a:t>
            </a:r>
            <a:r>
              <a:rPr lang="en-US" altLang="en-US" dirty="0" smtClean="0"/>
              <a:t>, as shown in Figure (right)</a:t>
            </a:r>
          </a:p>
          <a:p>
            <a:pPr eaLnBrk="1" hangingPunct="1"/>
            <a:endParaRPr lang="en-US" altLang="en-US" dirty="0" smtClean="0"/>
          </a:p>
        </p:txBody>
      </p:sp>
      <p:sp>
        <p:nvSpPr>
          <p:cNvPr id="15366" name="Rectangle 6"/>
          <p:cNvSpPr>
            <a:spLocks noChangeArrowheads="1"/>
          </p:cNvSpPr>
          <p:nvPr/>
        </p:nvSpPr>
        <p:spPr bwMode="auto">
          <a:xfrm>
            <a:off x="1524000" y="6172200"/>
            <a:ext cx="9144000" cy="685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
              <a:defRPr sz="2400">
                <a:solidFill>
                  <a:schemeClr val="tx1"/>
                </a:solidFill>
                <a:latin typeface="Calibri" panose="020F0502020204030204" pitchFamily="34" charset="0"/>
              </a:defRPr>
            </a:lvl1pPr>
            <a:lvl2pPr marL="742950" indent="-285750">
              <a:spcBef>
                <a:spcPct val="20000"/>
              </a:spcBef>
              <a:buFont typeface="Wingdings" panose="05000000000000000000" pitchFamily="2" charset="2"/>
              <a:buChar char="§"/>
              <a:defRPr sz="2400">
                <a:solidFill>
                  <a:schemeClr val="tx1"/>
                </a:solidFill>
                <a:latin typeface="Calibri" panose="020F0502020204030204" pitchFamily="34" charset="0"/>
              </a:defRPr>
            </a:lvl2pPr>
            <a:lvl3pPr marL="1143000" indent="-228600">
              <a:spcBef>
                <a:spcPct val="20000"/>
              </a:spcBef>
              <a:buFont typeface="Wingdings" panose="05000000000000000000" pitchFamily="2" charset="2"/>
              <a:buChar char="§"/>
              <a:defRPr sz="2000">
                <a:solidFill>
                  <a:schemeClr val="tx1"/>
                </a:solidFill>
                <a:latin typeface="Calibri" panose="020F0502020204030204" pitchFamily="34" charset="0"/>
              </a:defRPr>
            </a:lvl3pPr>
            <a:lvl4pPr marL="1600200" indent="-228600">
              <a:spcBef>
                <a:spcPct val="20000"/>
              </a:spcBef>
              <a:buFont typeface="Wingdings" panose="05000000000000000000" pitchFamily="2" charset="2"/>
              <a:buChar char="§"/>
              <a:defRPr sz="2000">
                <a:solidFill>
                  <a:schemeClr val="tx1"/>
                </a:solidFill>
                <a:latin typeface="Calibri" panose="020F0502020204030204" pitchFamily="34" charset="0"/>
              </a:defRPr>
            </a:lvl4pPr>
            <a:lvl5pPr marL="2057400" indent="-228600">
              <a:spcBef>
                <a:spcPct val="20000"/>
              </a:spcBef>
              <a:buFont typeface="Wingdings" panose="05000000000000000000" pitchFamily="2" charset="2"/>
              <a:buChar char="§"/>
              <a:defRPr sz="16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9pPr>
          </a:lstStyle>
          <a:p>
            <a:pPr algn="r" eaLnBrk="1" hangingPunct="1">
              <a:spcBef>
                <a:spcPct val="0"/>
              </a:spcBef>
              <a:buFontTx/>
              <a:buNone/>
            </a:pPr>
            <a:endParaRPr lang="en-US" altLang="en-US" sz="1600"/>
          </a:p>
        </p:txBody>
      </p:sp>
      <p:pic>
        <p:nvPicPr>
          <p:cNvPr id="15367"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b="14714"/>
          <a:stretch/>
        </p:blipFill>
        <p:spPr bwMode="auto">
          <a:xfrm>
            <a:off x="836591" y="2893792"/>
            <a:ext cx="2859109" cy="3621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8"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b="10856"/>
          <a:stretch/>
        </p:blipFill>
        <p:spPr bwMode="auto">
          <a:xfrm>
            <a:off x="7078952" y="2946041"/>
            <a:ext cx="2927531" cy="3763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2239232"/>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ChangeArrowheads="1"/>
          </p:cNvSpPr>
          <p:nvPr>
            <p:ph type="title"/>
          </p:nvPr>
        </p:nvSpPr>
        <p:spPr>
          <a:xfrm>
            <a:off x="232893" y="159064"/>
            <a:ext cx="7110442" cy="797540"/>
          </a:xfrm>
          <a:solidFill>
            <a:srgbClr val="FFFF00"/>
          </a:solidFill>
        </p:spPr>
        <p:txBody>
          <a:bodyPr>
            <a:normAutofit/>
          </a:bodyPr>
          <a:lstStyle/>
          <a:p>
            <a:pPr eaLnBrk="1" hangingPunct="1"/>
            <a:r>
              <a:rPr lang="en-US" altLang="en-US" sz="3200" b="1" dirty="0" smtClean="0">
                <a:latin typeface="Arial" panose="020B0604020202020204" pitchFamily="34" charset="0"/>
                <a:cs typeface="Arial" panose="020B0604020202020204" pitchFamily="34" charset="0"/>
              </a:rPr>
              <a:t>The </a:t>
            </a:r>
            <a:r>
              <a:rPr lang="en-US" altLang="en-US" sz="3200" b="1" dirty="0">
                <a:latin typeface="Arial" panose="020B0604020202020204" pitchFamily="34" charset="0"/>
                <a:cs typeface="Arial" panose="020B0604020202020204" pitchFamily="34" charset="0"/>
              </a:rPr>
              <a:t>Basic MOSFET Current Source</a:t>
            </a:r>
          </a:p>
        </p:txBody>
      </p:sp>
      <p:pic>
        <p:nvPicPr>
          <p:cNvPr id="5" name="Picture 5" descr="se07F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3738" y="1484626"/>
            <a:ext cx="5173260" cy="4777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3"/>
          <a:stretch>
            <a:fillRect/>
          </a:stretch>
        </p:blipFill>
        <p:spPr>
          <a:xfrm>
            <a:off x="441034" y="2154329"/>
            <a:ext cx="4903698" cy="4571244"/>
          </a:xfrm>
          <a:prstGeom prst="rect">
            <a:avLst/>
          </a:prstGeom>
        </p:spPr>
      </p:pic>
    </p:spTree>
    <p:extLst>
      <p:ext uri="{BB962C8B-B14F-4D97-AF65-F5344CB8AC3E}">
        <p14:creationId xmlns:p14="http://schemas.microsoft.com/office/powerpoint/2010/main" val="3411514616"/>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pPr>
              <a:defRPr/>
            </a:pPr>
            <a:fld id="{F24278E9-DE59-4D5F-A457-06845FAC40D3}" type="slidenum">
              <a:rPr lang="en-US" altLang="en-US"/>
              <a:pPr>
                <a:defRPr/>
              </a:pPr>
              <a:t>61</a:t>
            </a:fld>
            <a:endParaRPr lang="en-US" altLang="en-US"/>
          </a:p>
        </p:txBody>
      </p:sp>
      <p:sp>
        <p:nvSpPr>
          <p:cNvPr id="55300" name="Rectangle 2"/>
          <p:cNvSpPr>
            <a:spLocks noGrp="1" noChangeArrowheads="1"/>
          </p:cNvSpPr>
          <p:nvPr>
            <p:ph type="title"/>
          </p:nvPr>
        </p:nvSpPr>
        <p:spPr>
          <a:xfrm>
            <a:off x="155620" y="70417"/>
            <a:ext cx="10515600" cy="895009"/>
          </a:xfrm>
          <a:solidFill>
            <a:srgbClr val="00FF00"/>
          </a:solidFill>
        </p:spPr>
        <p:txBody>
          <a:bodyPr/>
          <a:lstStyle/>
          <a:p>
            <a:pPr eaLnBrk="1" hangingPunct="1"/>
            <a:r>
              <a:rPr lang="en-US" altLang="en-US" dirty="0" smtClean="0">
                <a:latin typeface="Arial Black" panose="020B0A04020102020204" pitchFamily="34" charset="0"/>
              </a:rPr>
              <a:t>Bad MOS Current Mirror Example </a:t>
            </a:r>
          </a:p>
        </p:txBody>
      </p:sp>
      <p:sp>
        <p:nvSpPr>
          <p:cNvPr id="55301" name="Rectangle 3"/>
          <p:cNvSpPr>
            <a:spLocks noGrp="1" noChangeArrowheads="1"/>
          </p:cNvSpPr>
          <p:nvPr>
            <p:ph type="body" idx="1"/>
          </p:nvPr>
        </p:nvSpPr>
        <p:spPr>
          <a:xfrm>
            <a:off x="321971" y="5019901"/>
            <a:ext cx="11487955" cy="1600200"/>
          </a:xfrm>
        </p:spPr>
        <p:txBody>
          <a:bodyPr>
            <a:normAutofit fontScale="92500" lnSpcReduction="10000"/>
          </a:bodyPr>
          <a:lstStyle/>
          <a:p>
            <a:pPr eaLnBrk="1" hangingPunct="1">
              <a:lnSpc>
                <a:spcPct val="90000"/>
              </a:lnSpc>
            </a:pPr>
            <a:r>
              <a:rPr lang="en-US" altLang="en-US" dirty="0" smtClean="0"/>
              <a:t>This is not a current mirror since the relationship between V</a:t>
            </a:r>
            <a:r>
              <a:rPr lang="en-US" altLang="en-US" baseline="-25000" dirty="0" smtClean="0"/>
              <a:t>X</a:t>
            </a:r>
            <a:r>
              <a:rPr lang="en-US" altLang="en-US" dirty="0" smtClean="0"/>
              <a:t> and I</a:t>
            </a:r>
            <a:r>
              <a:rPr lang="en-US" altLang="en-US" baseline="-25000" dirty="0" smtClean="0"/>
              <a:t>REF </a:t>
            </a:r>
            <a:r>
              <a:rPr lang="en-US" altLang="en-US" dirty="0" smtClean="0"/>
              <a:t>is not clearly defined.</a:t>
            </a:r>
          </a:p>
          <a:p>
            <a:pPr eaLnBrk="1" hangingPunct="1">
              <a:lnSpc>
                <a:spcPct val="90000"/>
              </a:lnSpc>
            </a:pPr>
            <a:r>
              <a:rPr lang="en-US" altLang="en-US" dirty="0" smtClean="0"/>
              <a:t>The only way to clearly define V</a:t>
            </a:r>
            <a:r>
              <a:rPr lang="en-US" altLang="en-US" baseline="-25000" dirty="0" smtClean="0"/>
              <a:t>X </a:t>
            </a:r>
            <a:r>
              <a:rPr lang="en-US" altLang="en-US" dirty="0" smtClean="0"/>
              <a:t>with I</a:t>
            </a:r>
            <a:r>
              <a:rPr lang="en-US" altLang="en-US" baseline="-25000" dirty="0" smtClean="0"/>
              <a:t>REF </a:t>
            </a:r>
            <a:r>
              <a:rPr lang="en-US" altLang="en-US" dirty="0" smtClean="0"/>
              <a:t>is to use a diode-connected MOS since it provides square-law I-V relationship.  </a:t>
            </a:r>
          </a:p>
        </p:txBody>
      </p:sp>
      <p:pic>
        <p:nvPicPr>
          <p:cNvPr id="5530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1" y="1066800"/>
            <a:ext cx="4429125" cy="361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580230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pPr>
              <a:defRPr/>
            </a:pPr>
            <a:fld id="{36B607D1-41EF-4F65-A0B4-354765437B19}" type="slidenum">
              <a:rPr lang="en-US" altLang="en-US"/>
              <a:pPr>
                <a:defRPr/>
              </a:pPr>
              <a:t>62</a:t>
            </a:fld>
            <a:endParaRPr lang="en-US" altLang="en-US"/>
          </a:p>
        </p:txBody>
      </p:sp>
      <p:sp>
        <p:nvSpPr>
          <p:cNvPr id="38916" name="Rectangle 2"/>
          <p:cNvSpPr>
            <a:spLocks noGrp="1" noChangeArrowheads="1"/>
          </p:cNvSpPr>
          <p:nvPr>
            <p:ph type="title"/>
          </p:nvPr>
        </p:nvSpPr>
        <p:spPr>
          <a:xfrm>
            <a:off x="128789" y="96837"/>
            <a:ext cx="6581104" cy="1023625"/>
          </a:xfrm>
          <a:solidFill>
            <a:srgbClr val="00FF00"/>
          </a:solidFill>
        </p:spPr>
        <p:txBody>
          <a:bodyPr/>
          <a:lstStyle/>
          <a:p>
            <a:pPr eaLnBrk="1" hangingPunct="1"/>
            <a:r>
              <a:rPr lang="en-US" altLang="en-US" b="1" dirty="0" smtClean="0"/>
              <a:t>Concept of Current Mirror</a:t>
            </a:r>
          </a:p>
        </p:txBody>
      </p:sp>
      <p:sp>
        <p:nvSpPr>
          <p:cNvPr id="38917" name="Rectangle 3"/>
          <p:cNvSpPr>
            <a:spLocks noGrp="1" noChangeArrowheads="1"/>
          </p:cNvSpPr>
          <p:nvPr>
            <p:ph type="body" idx="1"/>
          </p:nvPr>
        </p:nvSpPr>
        <p:spPr>
          <a:xfrm>
            <a:off x="2209800" y="5257800"/>
            <a:ext cx="7772400" cy="1066800"/>
          </a:xfrm>
        </p:spPr>
        <p:txBody>
          <a:bodyPr>
            <a:normAutofit fontScale="92500" lnSpcReduction="10000"/>
          </a:bodyPr>
          <a:lstStyle/>
          <a:p>
            <a:pPr eaLnBrk="1" hangingPunct="1"/>
            <a:r>
              <a:rPr lang="en-US" altLang="en-US" smtClean="0"/>
              <a:t>The motivation behind a current mirror is to sense the current from a “golden current source” and duplicate this “golden current” to other locations. </a:t>
            </a:r>
          </a:p>
        </p:txBody>
      </p:sp>
      <p:pic>
        <p:nvPicPr>
          <p:cNvPr id="3891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1422400"/>
            <a:ext cx="4248150" cy="295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373389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pPr>
              <a:defRPr/>
            </a:pPr>
            <a:fld id="{8515A27C-BD41-4D4B-80F7-AA3CC62CD49B}" type="slidenum">
              <a:rPr lang="en-US" altLang="en-US"/>
              <a:pPr>
                <a:defRPr/>
              </a:pPr>
              <a:t>63</a:t>
            </a:fld>
            <a:endParaRPr lang="en-US" altLang="en-US"/>
          </a:p>
        </p:txBody>
      </p:sp>
      <p:sp>
        <p:nvSpPr>
          <p:cNvPr id="56324" name="Rectangle 2"/>
          <p:cNvSpPr>
            <a:spLocks noGrp="1" noChangeArrowheads="1"/>
          </p:cNvSpPr>
          <p:nvPr>
            <p:ph type="title"/>
          </p:nvPr>
        </p:nvSpPr>
        <p:spPr>
          <a:xfrm>
            <a:off x="129862" y="171205"/>
            <a:ext cx="7597462" cy="1026530"/>
          </a:xfrm>
          <a:solidFill>
            <a:srgbClr val="00FF00"/>
          </a:solidFill>
        </p:spPr>
        <p:txBody>
          <a:bodyPr>
            <a:normAutofit fontScale="90000"/>
          </a:bodyPr>
          <a:lstStyle/>
          <a:p>
            <a:pPr eaLnBrk="1" hangingPunct="1"/>
            <a:r>
              <a:rPr lang="en-US" altLang="en-US" dirty="0" smtClean="0">
                <a:latin typeface="Arial Black" panose="020B0A04020102020204" pitchFamily="34" charset="0"/>
              </a:rPr>
              <a:t>Example:  Current Scaling </a:t>
            </a:r>
          </a:p>
        </p:txBody>
      </p:sp>
      <p:pic>
        <p:nvPicPr>
          <p:cNvPr id="5632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371600"/>
            <a:ext cx="8477250" cy="3900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2" name="TextBox 1"/>
              <p:cNvSpPr txBox="1"/>
              <p:nvPr/>
            </p:nvSpPr>
            <p:spPr>
              <a:xfrm>
                <a:off x="1981200" y="5048518"/>
                <a:ext cx="6172200" cy="523220"/>
              </a:xfrm>
              <a:prstGeom prst="rect">
                <a:avLst/>
              </a:prstGeom>
              <a:noFill/>
            </p:spPr>
            <p:txBody>
              <a:bodyPr wrap="square" rtlCol="0">
                <a:spAutoFit/>
              </a:bodyPr>
              <a:lstStyle/>
              <a:p>
                <a:r>
                  <a:rPr lang="en-US" sz="2800" b="1" dirty="0" smtClean="0"/>
                  <a:t>Can you guess the values of </a:t>
                </a:r>
                <a14:m>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𝑰</m:t>
                        </m:r>
                      </m:e>
                      <m:sub>
                        <m:r>
                          <a:rPr lang="en-US" sz="2800" b="1" i="1" smtClean="0">
                            <a:latin typeface="Cambria Math" panose="02040503050406030204" pitchFamily="18" charset="0"/>
                          </a:rPr>
                          <m:t>𝟏</m:t>
                        </m:r>
                      </m:sub>
                    </m:sSub>
                    <m:r>
                      <a:rPr lang="en-US" sz="2800" b="1" i="1" smtClean="0">
                        <a:latin typeface="Cambria Math" panose="02040503050406030204" pitchFamily="18" charset="0"/>
                      </a:rPr>
                      <m:t> </m:t>
                    </m:r>
                    <m:r>
                      <a:rPr lang="en-US" sz="2800" b="1" i="1" smtClean="0">
                        <a:latin typeface="Cambria Math" panose="02040503050406030204" pitchFamily="18" charset="0"/>
                      </a:rPr>
                      <m:t>𝒂𝒏𝒅</m:t>
                    </m:r>
                    <m:r>
                      <a:rPr lang="en-US" sz="2800" b="1" i="1" smtClean="0">
                        <a:latin typeface="Cambria Math" panose="02040503050406030204" pitchFamily="18" charset="0"/>
                      </a:rPr>
                      <m:t> </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𝑰</m:t>
                        </m:r>
                      </m:e>
                      <m:sub>
                        <m:r>
                          <a:rPr lang="en-US" sz="2800" b="1" i="1" smtClean="0">
                            <a:latin typeface="Cambria Math" panose="02040503050406030204" pitchFamily="18" charset="0"/>
                          </a:rPr>
                          <m:t>𝟐</m:t>
                        </m:r>
                      </m:sub>
                    </m:sSub>
                  </m:oMath>
                </a14:m>
                <a:endParaRPr lang="en-US" sz="2800" b="1" dirty="0"/>
              </a:p>
            </p:txBody>
          </p:sp>
        </mc:Choice>
        <mc:Fallback xmlns="">
          <p:sp>
            <p:nvSpPr>
              <p:cNvPr id="2" name="TextBox 1"/>
              <p:cNvSpPr txBox="1">
                <a:spLocks noRot="1" noChangeAspect="1" noMove="1" noResize="1" noEditPoints="1" noAdjustHandles="1" noChangeArrowheads="1" noChangeShapeType="1" noTextEdit="1"/>
              </p:cNvSpPr>
              <p:nvPr/>
            </p:nvSpPr>
            <p:spPr>
              <a:xfrm>
                <a:off x="1981200" y="5048518"/>
                <a:ext cx="6172200" cy="523220"/>
              </a:xfrm>
              <a:prstGeom prst="rect">
                <a:avLst/>
              </a:prstGeom>
              <a:blipFill rotWithShape="0">
                <a:blip r:embed="rId3"/>
                <a:stretch>
                  <a:fillRect l="-1974" t="-10465" b="-32558"/>
                </a:stretch>
              </a:blipFill>
            </p:spPr>
            <p:txBody>
              <a:bodyPr/>
              <a:lstStyle/>
              <a:p>
                <a:r>
                  <a:rPr lang="en-US">
                    <a:noFill/>
                  </a:rPr>
                  <a:t> </a:t>
                </a:r>
              </a:p>
            </p:txBody>
          </p:sp>
        </mc:Fallback>
      </mc:AlternateContent>
      <p:sp>
        <p:nvSpPr>
          <p:cNvPr id="7" name="Rectangle 3"/>
          <p:cNvSpPr txBox="1">
            <a:spLocks noChangeArrowheads="1"/>
          </p:cNvSpPr>
          <p:nvPr/>
        </p:nvSpPr>
        <p:spPr>
          <a:xfrm>
            <a:off x="236112" y="5911225"/>
            <a:ext cx="11513712" cy="762000"/>
          </a:xfrm>
          <a:prstGeom prst="rect">
            <a:avLst/>
          </a:prstGeom>
          <a:solidFill>
            <a:srgbClr val="FFFF00"/>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en-US" b="1" smtClean="0"/>
              <a:t>MOS current mirrors can also scale I</a:t>
            </a:r>
            <a:r>
              <a:rPr lang="en-US" altLang="en-US" b="1" baseline="-25000" smtClean="0"/>
              <a:t>REF </a:t>
            </a:r>
            <a:r>
              <a:rPr lang="en-US" altLang="en-US" b="1" smtClean="0"/>
              <a:t>up or down (I</a:t>
            </a:r>
            <a:r>
              <a:rPr lang="en-US" altLang="en-US" b="1" baseline="-25000" smtClean="0"/>
              <a:t>1 </a:t>
            </a:r>
            <a:r>
              <a:rPr lang="en-US" altLang="en-US" b="1" smtClean="0"/>
              <a:t>= 0.2mA, I</a:t>
            </a:r>
            <a:r>
              <a:rPr lang="en-US" altLang="en-US" b="1" baseline="-25000" smtClean="0"/>
              <a:t>2 </a:t>
            </a:r>
            <a:r>
              <a:rPr lang="en-US" altLang="en-US" b="1" smtClean="0"/>
              <a:t>= 0.5mA).</a:t>
            </a:r>
            <a:endParaRPr lang="en-US" altLang="en-US" b="1" dirty="0" smtClean="0"/>
          </a:p>
        </p:txBody>
      </p:sp>
    </p:spTree>
    <p:extLst>
      <p:ext uri="{BB962C8B-B14F-4D97-AF65-F5344CB8AC3E}">
        <p14:creationId xmlns:p14="http://schemas.microsoft.com/office/powerpoint/2010/main" val="4015522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34379"/>
          <a:stretch/>
        </p:blipFill>
        <p:spPr>
          <a:xfrm>
            <a:off x="115238" y="1854558"/>
            <a:ext cx="11898071" cy="4807625"/>
          </a:xfrm>
          <a:prstGeom prst="rect">
            <a:avLst/>
          </a:prstGeom>
        </p:spPr>
      </p:pic>
      <p:sp>
        <p:nvSpPr>
          <p:cNvPr id="2" name="Title 1"/>
          <p:cNvSpPr>
            <a:spLocks noGrp="1"/>
          </p:cNvSpPr>
          <p:nvPr>
            <p:ph type="title"/>
          </p:nvPr>
        </p:nvSpPr>
        <p:spPr>
          <a:xfrm>
            <a:off x="115239" y="184822"/>
            <a:ext cx="12076761" cy="948520"/>
          </a:xfrm>
        </p:spPr>
        <p:txBody>
          <a:bodyPr>
            <a:normAutofit/>
          </a:bodyPr>
          <a:lstStyle/>
          <a:p>
            <a:r>
              <a:rPr lang="en-US" sz="4000" dirty="0" smtClean="0">
                <a:latin typeface="Arial Black" panose="020B0A04020102020204" pitchFamily="34" charset="0"/>
              </a:rPr>
              <a:t>Basic concept of current source &amp; sink</a:t>
            </a:r>
            <a:endParaRPr lang="en-US" sz="4000" dirty="0">
              <a:latin typeface="Arial Black" panose="020B0A04020102020204" pitchFamily="34" charset="0"/>
            </a:endParaRPr>
          </a:p>
        </p:txBody>
      </p:sp>
    </p:spTree>
    <p:extLst>
      <p:ext uri="{BB962C8B-B14F-4D97-AF65-F5344CB8AC3E}">
        <p14:creationId xmlns:p14="http://schemas.microsoft.com/office/powerpoint/2010/main" val="167822370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31749"/>
          <a:stretch/>
        </p:blipFill>
        <p:spPr>
          <a:xfrm>
            <a:off x="241893" y="198510"/>
            <a:ext cx="8376879" cy="963233"/>
          </a:xfrm>
          <a:prstGeom prst="rect">
            <a:avLst/>
          </a:prstGeom>
        </p:spPr>
      </p:pic>
      <p:pic>
        <p:nvPicPr>
          <p:cNvPr id="5" name="Picture 4"/>
          <p:cNvPicPr>
            <a:picLocks noChangeAspect="1"/>
          </p:cNvPicPr>
          <p:nvPr/>
        </p:nvPicPr>
        <p:blipFill>
          <a:blip r:embed="rId3"/>
          <a:stretch>
            <a:fillRect/>
          </a:stretch>
        </p:blipFill>
        <p:spPr>
          <a:xfrm>
            <a:off x="403451" y="1507367"/>
            <a:ext cx="7748876" cy="3146118"/>
          </a:xfrm>
          <a:prstGeom prst="rect">
            <a:avLst/>
          </a:prstGeom>
        </p:spPr>
      </p:pic>
      <p:sp>
        <p:nvSpPr>
          <p:cNvPr id="6" name="TextBox 5"/>
          <p:cNvSpPr txBox="1"/>
          <p:nvPr/>
        </p:nvSpPr>
        <p:spPr>
          <a:xfrm>
            <a:off x="1223493" y="5344732"/>
            <a:ext cx="5937161" cy="769441"/>
          </a:xfrm>
          <a:prstGeom prst="rect">
            <a:avLst/>
          </a:prstGeom>
          <a:noFill/>
        </p:spPr>
        <p:txBody>
          <a:bodyPr wrap="square" rtlCol="0">
            <a:spAutoFit/>
          </a:bodyPr>
          <a:lstStyle/>
          <a:p>
            <a:r>
              <a:rPr lang="en-US" sz="4400" dirty="0" smtClean="0"/>
              <a:t>PMOS Source </a:t>
            </a:r>
            <a:endParaRPr lang="en-US" sz="4400" dirty="0"/>
          </a:p>
        </p:txBody>
      </p:sp>
    </p:spTree>
    <p:extLst>
      <p:ext uri="{BB962C8B-B14F-4D97-AF65-F5344CB8AC3E}">
        <p14:creationId xmlns:p14="http://schemas.microsoft.com/office/powerpoint/2010/main" val="416467042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8079" y="5872765"/>
            <a:ext cx="4054699" cy="776289"/>
          </a:xfrm>
        </p:spPr>
        <p:txBody>
          <a:bodyPr/>
          <a:lstStyle/>
          <a:p>
            <a:r>
              <a:rPr lang="en-US" dirty="0" smtClean="0"/>
              <a:t>NMOS –Sinks </a:t>
            </a:r>
            <a:endParaRPr lang="en-US" dirty="0"/>
          </a:p>
        </p:txBody>
      </p:sp>
      <p:pic>
        <p:nvPicPr>
          <p:cNvPr id="4" name="Picture 3"/>
          <p:cNvPicPr>
            <a:picLocks noChangeAspect="1"/>
          </p:cNvPicPr>
          <p:nvPr/>
        </p:nvPicPr>
        <p:blipFill>
          <a:blip r:embed="rId2"/>
          <a:stretch>
            <a:fillRect/>
          </a:stretch>
        </p:blipFill>
        <p:spPr>
          <a:xfrm>
            <a:off x="722291" y="1492335"/>
            <a:ext cx="9065887" cy="4233938"/>
          </a:xfrm>
          <a:prstGeom prst="rect">
            <a:avLst/>
          </a:prstGeom>
        </p:spPr>
      </p:pic>
      <p:pic>
        <p:nvPicPr>
          <p:cNvPr id="5" name="Picture 4"/>
          <p:cNvPicPr>
            <a:picLocks noChangeAspect="1"/>
          </p:cNvPicPr>
          <p:nvPr/>
        </p:nvPicPr>
        <p:blipFill rotWithShape="1">
          <a:blip r:embed="rId3"/>
          <a:srcRect b="66502"/>
          <a:stretch/>
        </p:blipFill>
        <p:spPr>
          <a:xfrm>
            <a:off x="334191" y="248454"/>
            <a:ext cx="8376879" cy="472764"/>
          </a:xfrm>
          <a:prstGeom prst="rect">
            <a:avLst/>
          </a:prstGeom>
        </p:spPr>
      </p:pic>
    </p:spTree>
    <p:extLst>
      <p:ext uri="{BB962C8B-B14F-4D97-AF65-F5344CB8AC3E}">
        <p14:creationId xmlns:p14="http://schemas.microsoft.com/office/powerpoint/2010/main" val="324136622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0912" y="365803"/>
            <a:ext cx="5640947" cy="1200329"/>
          </a:xfrm>
          <a:prstGeom prst="rect">
            <a:avLst/>
          </a:prstGeom>
        </p:spPr>
        <p:txBody>
          <a:bodyPr wrap="square">
            <a:spAutoFit/>
          </a:bodyPr>
          <a:lstStyle/>
          <a:p>
            <a:r>
              <a:rPr lang="en-US" sz="2400" b="0" i="0" u="none" strike="noStrike" baseline="0" dirty="0" smtClean="0">
                <a:latin typeface="Times New Roman" panose="02020603050405020304" pitchFamily="18" charset="0"/>
              </a:rPr>
              <a:t>Q1. Figure shows a PMOS CS stage using an NMOS </a:t>
            </a:r>
            <a:r>
              <a:rPr lang="en-US" sz="2400" b="1" i="0" u="none" strike="noStrike" baseline="0" dirty="0" smtClean="0">
                <a:solidFill>
                  <a:srgbClr val="FF0000"/>
                </a:solidFill>
                <a:latin typeface="Times New Roman" panose="02020603050405020304" pitchFamily="18" charset="0"/>
              </a:rPr>
              <a:t>current source </a:t>
            </a:r>
            <a:r>
              <a:rPr lang="en-US" sz="2400" b="1" i="0" u="none" strike="noStrike" baseline="0" dirty="0" smtClean="0">
                <a:solidFill>
                  <a:srgbClr val="00B050"/>
                </a:solidFill>
                <a:latin typeface="Times New Roman" panose="02020603050405020304" pitchFamily="18" charset="0"/>
              </a:rPr>
              <a:t>load</a:t>
            </a:r>
            <a:r>
              <a:rPr lang="en-US" sz="2400" b="0" i="0" u="none" strike="noStrike" baseline="0" dirty="0" smtClean="0">
                <a:latin typeface="Times New Roman" panose="02020603050405020304" pitchFamily="18" charset="0"/>
              </a:rPr>
              <a:t>. Compute the voltage gain of the circuit</a:t>
            </a:r>
            <a:endParaRPr lang="en-US" sz="2400" dirty="0"/>
          </a:p>
        </p:txBody>
      </p:sp>
      <p:pic>
        <p:nvPicPr>
          <p:cNvPr id="5" name="Picture 4"/>
          <p:cNvPicPr>
            <a:picLocks noChangeAspect="1"/>
          </p:cNvPicPr>
          <p:nvPr/>
        </p:nvPicPr>
        <p:blipFill>
          <a:blip r:embed="rId2"/>
          <a:stretch>
            <a:fillRect/>
          </a:stretch>
        </p:blipFill>
        <p:spPr>
          <a:xfrm>
            <a:off x="8701084" y="117681"/>
            <a:ext cx="2786870" cy="2896901"/>
          </a:xfrm>
          <a:prstGeom prst="rect">
            <a:avLst/>
          </a:prstGeom>
        </p:spPr>
      </p:pic>
      <p:grpSp>
        <p:nvGrpSpPr>
          <p:cNvPr id="2" name="Group 1"/>
          <p:cNvGrpSpPr/>
          <p:nvPr/>
        </p:nvGrpSpPr>
        <p:grpSpPr>
          <a:xfrm>
            <a:off x="0" y="3014581"/>
            <a:ext cx="11794411" cy="2871063"/>
            <a:chOff x="108901" y="3646732"/>
            <a:chExt cx="11794411" cy="2432096"/>
          </a:xfrm>
        </p:grpSpPr>
        <p:pic>
          <p:nvPicPr>
            <p:cNvPr id="6" name="Picture 5"/>
            <p:cNvPicPr>
              <a:picLocks noChangeAspect="1"/>
            </p:cNvPicPr>
            <p:nvPr/>
          </p:nvPicPr>
          <p:blipFill rotWithShape="1">
            <a:blip r:embed="rId3"/>
            <a:srcRect l="71315" b="43154"/>
            <a:stretch/>
          </p:blipFill>
          <p:spPr>
            <a:xfrm>
              <a:off x="8525814" y="3646732"/>
              <a:ext cx="3377498" cy="1382548"/>
            </a:xfrm>
            <a:prstGeom prst="rect">
              <a:avLst/>
            </a:prstGeom>
          </p:spPr>
        </p:pic>
        <p:pic>
          <p:nvPicPr>
            <p:cNvPr id="7" name="Picture 6"/>
            <p:cNvPicPr>
              <a:picLocks noChangeAspect="1"/>
            </p:cNvPicPr>
            <p:nvPr/>
          </p:nvPicPr>
          <p:blipFill rotWithShape="1">
            <a:blip r:embed="rId3"/>
            <a:srcRect r="28516"/>
            <a:stretch/>
          </p:blipFill>
          <p:spPr>
            <a:xfrm>
              <a:off x="108901" y="3646732"/>
              <a:ext cx="8416913" cy="2432096"/>
            </a:xfrm>
            <a:prstGeom prst="rect">
              <a:avLst/>
            </a:prstGeom>
          </p:spPr>
        </p:pic>
      </p:grpSp>
      <p:sp>
        <p:nvSpPr>
          <p:cNvPr id="3" name="Rounded Rectangle 2"/>
          <p:cNvSpPr/>
          <p:nvPr/>
        </p:nvSpPr>
        <p:spPr>
          <a:xfrm>
            <a:off x="9550400" y="1828800"/>
            <a:ext cx="1248229" cy="1185781"/>
          </a:xfrm>
          <a:prstGeom prst="roundRect">
            <a:avLst/>
          </a:prstGeom>
          <a:solidFill>
            <a:schemeClr val="accent1">
              <a:alpha val="1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ular Callout 7"/>
          <p:cNvSpPr/>
          <p:nvPr/>
        </p:nvSpPr>
        <p:spPr>
          <a:xfrm>
            <a:off x="6560457" y="2583543"/>
            <a:ext cx="1973943" cy="580571"/>
          </a:xfrm>
          <a:prstGeom prst="wedgeRoundRectCallout">
            <a:avLst>
              <a:gd name="adj1" fmla="val 94608"/>
              <a:gd name="adj2" fmla="val -575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Acting as active load </a:t>
            </a:r>
            <a:endParaRPr lang="en-US" b="1" dirty="0"/>
          </a:p>
        </p:txBody>
      </p:sp>
    </p:spTree>
    <p:extLst>
      <p:ext uri="{BB962C8B-B14F-4D97-AF65-F5344CB8AC3E}">
        <p14:creationId xmlns:p14="http://schemas.microsoft.com/office/powerpoint/2010/main" val="160898322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0728" y="117653"/>
            <a:ext cx="10780559" cy="6540723"/>
          </a:xfrm>
          <a:prstGeom prst="rect">
            <a:avLst/>
          </a:prstGeom>
        </p:spPr>
      </p:pic>
    </p:spTree>
    <p:extLst>
      <p:ext uri="{BB962C8B-B14F-4D97-AF65-F5344CB8AC3E}">
        <p14:creationId xmlns:p14="http://schemas.microsoft.com/office/powerpoint/2010/main" val="273639857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itle 4"/>
              <p:cNvSpPr>
                <a:spLocks noGrp="1"/>
              </p:cNvSpPr>
              <p:nvPr>
                <p:ph type="title"/>
              </p:nvPr>
            </p:nvSpPr>
            <p:spPr>
              <a:xfrm>
                <a:off x="207136" y="184822"/>
                <a:ext cx="4699715" cy="673307"/>
              </a:xfrm>
              <a:solidFill>
                <a:srgbClr val="FFFF00"/>
              </a:solidFill>
            </p:spPr>
            <p:txBody>
              <a:bodyPr>
                <a:normAutofit fontScale="90000"/>
              </a:bodyPr>
              <a:lstStyle/>
              <a:p>
                <a:r>
                  <a:rPr lang="en-US" dirty="0" smtClean="0">
                    <a:latin typeface="Arial" panose="020B0604020202020204" pitchFamily="34" charset="0"/>
                    <a:cs typeface="Arial" panose="020B0604020202020204" pitchFamily="34" charset="0"/>
                  </a:rPr>
                  <a:t>Effect of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0</m:t>
                        </m:r>
                      </m:sub>
                    </m:sSub>
                    <m:r>
                      <a:rPr lang="en-US" b="0" i="1" smtClean="0">
                        <a:latin typeface="Cambria Math" panose="02040503050406030204" pitchFamily="18" charset="0"/>
                      </a:rPr>
                      <m:t> </m:t>
                    </m:r>
                    <m:r>
                      <a:rPr lang="en-US" b="0" i="1" smtClean="0">
                        <a:latin typeface="Cambria Math" panose="02040503050406030204" pitchFamily="18" charset="0"/>
                      </a:rPr>
                      <m:t>𝑜𝑛</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0</m:t>
                        </m:r>
                      </m:sub>
                    </m:sSub>
                  </m:oMath>
                </a14:m>
                <a:endParaRPr lang="en-US" dirty="0">
                  <a:latin typeface="Arial" panose="020B0604020202020204" pitchFamily="34" charset="0"/>
                  <a:cs typeface="Arial" panose="020B0604020202020204" pitchFamily="34" charset="0"/>
                </a:endParaRPr>
              </a:p>
            </p:txBody>
          </p:sp>
        </mc:Choice>
        <mc:Fallback xmlns="">
          <p:sp>
            <p:nvSpPr>
              <p:cNvPr id="5" name="Title 4"/>
              <p:cNvSpPr>
                <a:spLocks noGrp="1" noRot="1" noChangeAspect="1" noMove="1" noResize="1" noEditPoints="1" noAdjustHandles="1" noChangeArrowheads="1" noChangeShapeType="1" noTextEdit="1"/>
              </p:cNvSpPr>
              <p:nvPr>
                <p:ph type="title"/>
              </p:nvPr>
            </p:nvSpPr>
            <p:spPr>
              <a:xfrm>
                <a:off x="207136" y="184822"/>
                <a:ext cx="4699715" cy="673307"/>
              </a:xfrm>
              <a:blipFill rotWithShape="0">
                <a:blip r:embed="rId2"/>
                <a:stretch>
                  <a:fillRect l="-4669" t="-22523" b="-36036"/>
                </a:stretch>
              </a:blipFill>
            </p:spPr>
            <p:txBody>
              <a:bodyPr/>
              <a:lstStyle/>
              <a:p>
                <a:r>
                  <a:rPr lang="en-US">
                    <a:noFill/>
                  </a:rPr>
                  <a:t> </a:t>
                </a:r>
              </a:p>
            </p:txBody>
          </p:sp>
        </mc:Fallback>
      </mc:AlternateContent>
      <p:pic>
        <p:nvPicPr>
          <p:cNvPr id="7" name="Picture 6"/>
          <p:cNvPicPr>
            <a:picLocks noChangeAspect="1"/>
          </p:cNvPicPr>
          <p:nvPr/>
        </p:nvPicPr>
        <p:blipFill>
          <a:blip r:embed="rId3"/>
          <a:stretch>
            <a:fillRect/>
          </a:stretch>
        </p:blipFill>
        <p:spPr>
          <a:xfrm>
            <a:off x="0" y="5436184"/>
            <a:ext cx="3116389" cy="945151"/>
          </a:xfrm>
          <a:prstGeom prst="rect">
            <a:avLst/>
          </a:prstGeom>
        </p:spPr>
      </p:pic>
      <p:pic>
        <p:nvPicPr>
          <p:cNvPr id="8" name="Picture 7"/>
          <p:cNvPicPr>
            <a:picLocks noChangeAspect="1"/>
          </p:cNvPicPr>
          <p:nvPr/>
        </p:nvPicPr>
        <p:blipFill>
          <a:blip r:embed="rId4"/>
          <a:stretch>
            <a:fillRect/>
          </a:stretch>
        </p:blipFill>
        <p:spPr>
          <a:xfrm>
            <a:off x="3716703" y="5426557"/>
            <a:ext cx="4159935" cy="954778"/>
          </a:xfrm>
          <a:prstGeom prst="rect">
            <a:avLst/>
          </a:prstGeom>
        </p:spPr>
      </p:pic>
      <p:pic>
        <p:nvPicPr>
          <p:cNvPr id="9" name="Picture 8"/>
          <p:cNvPicPr>
            <a:picLocks noChangeAspect="1"/>
          </p:cNvPicPr>
          <p:nvPr/>
        </p:nvPicPr>
        <p:blipFill>
          <a:blip r:embed="rId5"/>
          <a:stretch>
            <a:fillRect/>
          </a:stretch>
        </p:blipFill>
        <p:spPr>
          <a:xfrm>
            <a:off x="7876638" y="3698769"/>
            <a:ext cx="4315362" cy="3159231"/>
          </a:xfrm>
          <a:prstGeom prst="rect">
            <a:avLst/>
          </a:prstGeom>
        </p:spPr>
      </p:pic>
      <p:pic>
        <p:nvPicPr>
          <p:cNvPr id="10" name="Picture 9"/>
          <p:cNvPicPr>
            <a:picLocks noChangeAspect="1"/>
          </p:cNvPicPr>
          <p:nvPr/>
        </p:nvPicPr>
        <p:blipFill>
          <a:blip r:embed="rId6"/>
          <a:stretch>
            <a:fillRect/>
          </a:stretch>
        </p:blipFill>
        <p:spPr>
          <a:xfrm>
            <a:off x="5890483" y="1015629"/>
            <a:ext cx="2650726" cy="643420"/>
          </a:xfrm>
          <a:prstGeom prst="rect">
            <a:avLst/>
          </a:prstGeom>
        </p:spPr>
      </p:pic>
      <p:pic>
        <p:nvPicPr>
          <p:cNvPr id="11" name="Picture 10"/>
          <p:cNvPicPr>
            <a:picLocks noChangeAspect="1"/>
          </p:cNvPicPr>
          <p:nvPr/>
        </p:nvPicPr>
        <p:blipFill>
          <a:blip r:embed="rId7"/>
          <a:stretch>
            <a:fillRect/>
          </a:stretch>
        </p:blipFill>
        <p:spPr>
          <a:xfrm>
            <a:off x="6129068" y="1858938"/>
            <a:ext cx="1289114" cy="570114"/>
          </a:xfrm>
          <a:prstGeom prst="rect">
            <a:avLst/>
          </a:prstGeom>
        </p:spPr>
      </p:pic>
      <p:pic>
        <p:nvPicPr>
          <p:cNvPr id="12" name="Picture 11"/>
          <p:cNvPicPr>
            <a:picLocks noChangeAspect="1"/>
          </p:cNvPicPr>
          <p:nvPr/>
        </p:nvPicPr>
        <p:blipFill>
          <a:blip r:embed="rId8"/>
          <a:stretch>
            <a:fillRect/>
          </a:stretch>
        </p:blipFill>
        <p:spPr>
          <a:xfrm>
            <a:off x="8918917" y="288249"/>
            <a:ext cx="3273083" cy="3054520"/>
          </a:xfrm>
          <a:prstGeom prst="rect">
            <a:avLst/>
          </a:prstGeom>
        </p:spPr>
      </p:pic>
      <mc:AlternateContent xmlns:mc="http://schemas.openxmlformats.org/markup-compatibility/2006" xmlns:a14="http://schemas.microsoft.com/office/drawing/2010/main">
        <mc:Choice Requires="a14">
          <p:sp>
            <p:nvSpPr>
              <p:cNvPr id="13" name="Rectangle 12"/>
              <p:cNvSpPr/>
              <p:nvPr/>
            </p:nvSpPr>
            <p:spPr>
              <a:xfrm>
                <a:off x="199155" y="1015629"/>
                <a:ext cx="6096000" cy="1569660"/>
              </a:xfrm>
              <a:prstGeom prst="rect">
                <a:avLst/>
              </a:prstGeom>
            </p:spPr>
            <p:txBody>
              <a:bodyPr>
                <a:spAutoFit/>
              </a:bodyPr>
              <a:lstStyle/>
              <a:p>
                <a:r>
                  <a:rPr lang="en-US" sz="2400" b="0" i="0" u="none" strike="noStrike" baseline="0" dirty="0" smtClean="0">
                    <a:latin typeface="Times" panose="02020603050405020304" pitchFamily="18" charset="0"/>
                  </a:rPr>
                  <a:t>To ensure that </a:t>
                </a:r>
                <a14:m>
                  <m:oMath xmlns:m="http://schemas.openxmlformats.org/officeDocument/2006/math">
                    <m:sSub>
                      <m:sSubPr>
                        <m:ctrlPr>
                          <a:rPr lang="en-US" sz="2400" b="0" i="1" u="none" strike="noStrike" baseline="0" smtClean="0">
                            <a:latin typeface="Cambria Math" panose="02040503050406030204" pitchFamily="18" charset="0"/>
                          </a:rPr>
                        </m:ctrlPr>
                      </m:sSubPr>
                      <m:e>
                        <m:r>
                          <a:rPr lang="en-US" sz="2400" b="0" i="1" u="none" strike="noStrike" baseline="0" smtClean="0">
                            <a:latin typeface="Cambria Math" panose="02040503050406030204" pitchFamily="18" charset="0"/>
                          </a:rPr>
                          <m:t>𝑄</m:t>
                        </m:r>
                      </m:e>
                      <m:sub>
                        <m:r>
                          <a:rPr lang="en-US" sz="2400" b="0" i="1" u="none" strike="noStrike" baseline="0" smtClean="0">
                            <a:latin typeface="Cambria Math" panose="02040503050406030204" pitchFamily="18" charset="0"/>
                          </a:rPr>
                          <m:t>2</m:t>
                        </m:r>
                      </m:sub>
                    </m:sSub>
                  </m:oMath>
                </a14:m>
                <a:r>
                  <a:rPr lang="en-US" sz="2400" b="0" i="0" u="none" strike="noStrike" baseline="0" dirty="0" smtClean="0">
                    <a:latin typeface="Times" panose="02020603050405020304" pitchFamily="18" charset="0"/>
                  </a:rPr>
                  <a:t> is saturated, the circuit to which the drain of </a:t>
                </a:r>
                <a14:m>
                  <m:oMath xmlns:m="http://schemas.openxmlformats.org/officeDocument/2006/math">
                    <m:sSub>
                      <m:sSubPr>
                        <m:ctrlPr>
                          <a:rPr lang="en-US" sz="2400" b="0" i="1" u="none" strike="noStrike" baseline="0" smtClean="0">
                            <a:latin typeface="Cambria Math" panose="02040503050406030204" pitchFamily="18" charset="0"/>
                          </a:rPr>
                        </m:ctrlPr>
                      </m:sSubPr>
                      <m:e>
                        <m:r>
                          <a:rPr lang="en-US" sz="2400" b="0" i="1" u="none" strike="noStrike" baseline="0" smtClean="0">
                            <a:latin typeface="Cambria Math" panose="02040503050406030204" pitchFamily="18" charset="0"/>
                          </a:rPr>
                          <m:t>𝑄</m:t>
                        </m:r>
                      </m:e>
                      <m:sub>
                        <m:r>
                          <a:rPr lang="en-US" sz="2400" b="0" i="1" u="none" strike="noStrike" baseline="0" smtClean="0">
                            <a:latin typeface="Cambria Math" panose="02040503050406030204" pitchFamily="18" charset="0"/>
                          </a:rPr>
                          <m:t>2</m:t>
                        </m:r>
                      </m:sub>
                    </m:sSub>
                  </m:oMath>
                </a14:m>
                <a:r>
                  <a:rPr lang="en-US" sz="2400" b="0" i="0" u="none" strike="noStrike" baseline="0" dirty="0" smtClean="0">
                    <a:latin typeface="Times" panose="02020603050405020304" pitchFamily="18" charset="0"/>
                  </a:rPr>
                  <a:t>is to be connected must establish a drain voltage </a:t>
                </a:r>
                <a14:m>
                  <m:oMath xmlns:m="http://schemas.openxmlformats.org/officeDocument/2006/math">
                    <m:sSub>
                      <m:sSubPr>
                        <m:ctrlPr>
                          <a:rPr lang="en-US" sz="2400" b="0" i="1" u="none" strike="noStrike" baseline="0" smtClean="0">
                            <a:latin typeface="Cambria Math" panose="02040503050406030204" pitchFamily="18" charset="0"/>
                          </a:rPr>
                        </m:ctrlPr>
                      </m:sSubPr>
                      <m:e>
                        <m:r>
                          <a:rPr lang="en-US" sz="2400" b="0" i="1" u="none" strike="noStrike" baseline="0" smtClean="0">
                            <a:latin typeface="Cambria Math" panose="02040503050406030204" pitchFamily="18" charset="0"/>
                          </a:rPr>
                          <m:t>𝑉</m:t>
                        </m:r>
                      </m:e>
                      <m:sub>
                        <m:r>
                          <a:rPr lang="en-US" sz="2400" b="0" i="1" u="none" strike="noStrike" baseline="0" smtClean="0">
                            <a:latin typeface="Cambria Math" panose="02040503050406030204" pitchFamily="18" charset="0"/>
                          </a:rPr>
                          <m:t>0</m:t>
                        </m:r>
                      </m:sub>
                    </m:sSub>
                  </m:oMath>
                </a14:m>
                <a:r>
                  <a:rPr lang="en-US" sz="2400" b="0" i="0" u="none" strike="noStrike" baseline="0" dirty="0" smtClean="0">
                    <a:latin typeface="Times" panose="02020603050405020304" pitchFamily="18" charset="0"/>
                  </a:rPr>
                  <a:t>  that satisfies the relationship</a:t>
                </a:r>
                <a:endParaRPr lang="en-US" sz="2400" dirty="0"/>
              </a:p>
            </p:txBody>
          </p:sp>
        </mc:Choice>
        <mc:Fallback xmlns="">
          <p:sp>
            <p:nvSpPr>
              <p:cNvPr id="13" name="Rectangle 12"/>
              <p:cNvSpPr>
                <a:spLocks noRot="1" noChangeAspect="1" noMove="1" noResize="1" noEditPoints="1" noAdjustHandles="1" noChangeArrowheads="1" noChangeShapeType="1" noTextEdit="1"/>
              </p:cNvSpPr>
              <p:nvPr/>
            </p:nvSpPr>
            <p:spPr>
              <a:xfrm>
                <a:off x="199155" y="1015629"/>
                <a:ext cx="6096000" cy="1569660"/>
              </a:xfrm>
              <a:prstGeom prst="rect">
                <a:avLst/>
              </a:prstGeom>
              <a:blipFill rotWithShape="0">
                <a:blip r:embed="rId9"/>
                <a:stretch>
                  <a:fillRect l="-1600" t="-3113" b="-7782"/>
                </a:stretch>
              </a:blipFill>
            </p:spPr>
            <p:txBody>
              <a:bodyPr/>
              <a:lstStyle/>
              <a:p>
                <a:r>
                  <a:rPr lang="en-US">
                    <a:noFill/>
                  </a:rPr>
                  <a:t> </a:t>
                </a:r>
              </a:p>
            </p:txBody>
          </p:sp>
        </mc:Fallback>
      </mc:AlternateContent>
      <p:sp>
        <p:nvSpPr>
          <p:cNvPr id="14" name="Rectangle 13"/>
          <p:cNvSpPr/>
          <p:nvPr/>
        </p:nvSpPr>
        <p:spPr>
          <a:xfrm>
            <a:off x="207136" y="2867772"/>
            <a:ext cx="6362476" cy="830997"/>
          </a:xfrm>
          <a:prstGeom prst="rect">
            <a:avLst/>
          </a:prstGeom>
        </p:spPr>
        <p:txBody>
          <a:bodyPr wrap="square">
            <a:spAutoFit/>
          </a:bodyPr>
          <a:lstStyle/>
          <a:p>
            <a:r>
              <a:rPr lang="en-US" sz="2400" b="0" i="0" u="none" strike="noStrike" baseline="0" dirty="0" smtClean="0">
                <a:latin typeface="Times" panose="02020603050405020304" pitchFamily="18" charset="0"/>
              </a:rPr>
              <a:t>channel-length modulation can have a significant effect on the operation of the current source.</a:t>
            </a:r>
            <a:endParaRPr lang="en-US" sz="2400" dirty="0"/>
          </a:p>
        </p:txBody>
      </p:sp>
      <mc:AlternateContent xmlns:mc="http://schemas.openxmlformats.org/markup-compatibility/2006" xmlns:a14="http://schemas.microsoft.com/office/drawing/2010/main">
        <mc:Choice Requires="a14">
          <p:sp>
            <p:nvSpPr>
              <p:cNvPr id="16" name="TextBox 15"/>
              <p:cNvSpPr txBox="1"/>
              <p:nvPr/>
            </p:nvSpPr>
            <p:spPr>
              <a:xfrm>
                <a:off x="207136" y="4068101"/>
                <a:ext cx="7008710" cy="859594"/>
              </a:xfrm>
              <a:prstGeom prst="rect">
                <a:avLst/>
              </a:prstGeom>
              <a:noFill/>
            </p:spPr>
            <p:txBody>
              <a:bodyPr wrap="square" rtlCol="0">
                <a:spAutoFit/>
              </a:bodyPr>
              <a:lstStyle/>
              <a:p>
                <a:r>
                  <a:rPr lang="en-US" sz="2400" dirty="0" smtClean="0">
                    <a:latin typeface="Arial" panose="020B0604020202020204" pitchFamily="34" charset="0"/>
                    <a:cs typeface="Arial" panose="020B0604020202020204" pitchFamily="34" charset="0"/>
                  </a:rPr>
                  <a:t>As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0 </m:t>
                        </m:r>
                      </m:sub>
                    </m:sSub>
                  </m:oMath>
                </a14:m>
                <a:r>
                  <a:rPr lang="en-US" sz="2400" dirty="0" smtClean="0">
                    <a:latin typeface="Arial" panose="020B0604020202020204" pitchFamily="34" charset="0"/>
                    <a:cs typeface="Arial" panose="020B0604020202020204" pitchFamily="34" charset="0"/>
                  </a:rPr>
                  <a:t> increases the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0</m:t>
                        </m:r>
                      </m:sub>
                    </m:sSub>
                  </m:oMath>
                </a14:m>
                <a:r>
                  <a:rPr lang="en-US" sz="2400" dirty="0" smtClean="0">
                    <a:latin typeface="Arial" panose="020B0604020202020204" pitchFamily="34" charset="0"/>
                    <a:cs typeface="Arial" panose="020B0604020202020204" pitchFamily="34" charset="0"/>
                  </a:rPr>
                  <a:t> Will also increase according to the incremental resistance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 </m:t>
                    </m:r>
                    <m:r>
                      <a:rPr lang="en-US" sz="2400" b="0" i="1" smtClean="0">
                        <a:latin typeface="Cambria Math" panose="02040503050406030204" pitchFamily="18" charset="0"/>
                      </a:rPr>
                      <m:t>𝑜𝑓</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𝑄</m:t>
                        </m:r>
                      </m:e>
                      <m:sub>
                        <m:r>
                          <a:rPr lang="en-US" sz="2400" b="0" i="1" smtClean="0">
                            <a:latin typeface="Cambria Math" panose="02040503050406030204" pitchFamily="18" charset="0"/>
                          </a:rPr>
                          <m:t>2</m:t>
                        </m:r>
                      </m:sub>
                    </m:sSub>
                  </m:oMath>
                </a14:m>
                <a:endParaRPr lang="en-US" sz="2400" dirty="0">
                  <a:latin typeface="Arial" panose="020B0604020202020204" pitchFamily="34" charset="0"/>
                  <a:cs typeface="Arial" panose="020B0604020202020204" pitchFamily="34" charset="0"/>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207136" y="4068101"/>
                <a:ext cx="7008710" cy="859594"/>
              </a:xfrm>
              <a:prstGeom prst="rect">
                <a:avLst/>
              </a:prstGeom>
              <a:blipFill rotWithShape="0">
                <a:blip r:embed="rId10"/>
                <a:stretch>
                  <a:fillRect l="-1391" t="-4965" b="-12057"/>
                </a:stretch>
              </a:blipFill>
            </p:spPr>
            <p:txBody>
              <a:bodyPr/>
              <a:lstStyle/>
              <a:p>
                <a:r>
                  <a:rPr lang="en-US">
                    <a:noFill/>
                  </a:rPr>
                  <a:t> </a:t>
                </a:r>
              </a:p>
            </p:txBody>
          </p:sp>
        </mc:Fallback>
      </mc:AlternateContent>
    </p:spTree>
    <p:extLst>
      <p:ext uri="{BB962C8B-B14F-4D97-AF65-F5344CB8AC3E}">
        <p14:creationId xmlns:p14="http://schemas.microsoft.com/office/powerpoint/2010/main" val="26008031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116983" y="133306"/>
            <a:ext cx="7932313" cy="819730"/>
          </a:xfrm>
          <a:solidFill>
            <a:schemeClr val="accent2"/>
          </a:solidFill>
        </p:spPr>
        <p:txBody>
          <a:bodyPr>
            <a:normAutofit fontScale="90000"/>
          </a:bodyPr>
          <a:lstStyle/>
          <a:p>
            <a:pPr eaLnBrk="1" hangingPunct="1"/>
            <a:r>
              <a:rPr lang="en-US" altLang="en-US" sz="2800" b="1" dirty="0" smtClean="0"/>
              <a:t>Effect </a:t>
            </a:r>
            <a:r>
              <a:rPr lang="en-US" altLang="en-US" sz="2800" b="1" dirty="0"/>
              <a:t>of the Output Resistance of the Current-Source Load</a:t>
            </a:r>
          </a:p>
        </p:txBody>
      </p:sp>
      <p:pic>
        <p:nvPicPr>
          <p:cNvPr id="17412" name="Picture 5" descr="se07F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6256" y="953036"/>
            <a:ext cx="5035638" cy="5768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Rectangle 4"/>
          <p:cNvSpPr>
            <a:spLocks noChangeArrowheads="1"/>
          </p:cNvSpPr>
          <p:nvPr/>
        </p:nvSpPr>
        <p:spPr bwMode="auto">
          <a:xfrm>
            <a:off x="116983" y="2070280"/>
            <a:ext cx="6283817"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Wingdings" panose="05000000000000000000" pitchFamily="2" charset="2"/>
              <a:buChar char="§"/>
              <a:defRPr sz="2400">
                <a:solidFill>
                  <a:schemeClr val="tx1"/>
                </a:solidFill>
                <a:latin typeface="Calibri" panose="020F0502020204030204" pitchFamily="34" charset="0"/>
              </a:defRPr>
            </a:lvl1pPr>
            <a:lvl2pPr marL="742950" indent="-285750">
              <a:spcBef>
                <a:spcPct val="20000"/>
              </a:spcBef>
              <a:buFont typeface="Wingdings" panose="05000000000000000000" pitchFamily="2" charset="2"/>
              <a:buChar char="§"/>
              <a:defRPr sz="2400">
                <a:solidFill>
                  <a:schemeClr val="tx1"/>
                </a:solidFill>
                <a:latin typeface="Calibri" panose="020F0502020204030204" pitchFamily="34" charset="0"/>
              </a:defRPr>
            </a:lvl2pPr>
            <a:lvl3pPr marL="1143000" indent="-228600">
              <a:spcBef>
                <a:spcPct val="20000"/>
              </a:spcBef>
              <a:buFont typeface="Wingdings" panose="05000000000000000000" pitchFamily="2" charset="2"/>
              <a:buChar char="§"/>
              <a:defRPr sz="2000">
                <a:solidFill>
                  <a:schemeClr val="tx1"/>
                </a:solidFill>
                <a:latin typeface="Calibri" panose="020F0502020204030204" pitchFamily="34" charset="0"/>
              </a:defRPr>
            </a:lvl3pPr>
            <a:lvl4pPr marL="1600200" indent="-228600">
              <a:spcBef>
                <a:spcPct val="20000"/>
              </a:spcBef>
              <a:buFont typeface="Wingdings" panose="05000000000000000000" pitchFamily="2" charset="2"/>
              <a:buChar char="§"/>
              <a:defRPr sz="2000">
                <a:solidFill>
                  <a:schemeClr val="tx1"/>
                </a:solidFill>
                <a:latin typeface="Calibri" panose="020F0502020204030204" pitchFamily="34" charset="0"/>
              </a:defRPr>
            </a:lvl4pPr>
            <a:lvl5pPr marL="2057400" indent="-228600">
              <a:spcBef>
                <a:spcPct val="20000"/>
              </a:spcBef>
              <a:buFont typeface="Wingdings" panose="05000000000000000000" pitchFamily="2" charset="2"/>
              <a:buChar char="§"/>
              <a:defRPr sz="16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9pPr>
          </a:lstStyle>
          <a:p>
            <a:pPr eaLnBrk="1" hangingPunct="1">
              <a:spcBef>
                <a:spcPct val="0"/>
              </a:spcBef>
              <a:buFontTx/>
              <a:buNone/>
            </a:pPr>
            <a:r>
              <a:rPr lang="en-US" altLang="en-US" sz="2800" b="1" dirty="0" smtClean="0"/>
              <a:t>(</a:t>
            </a:r>
            <a:r>
              <a:rPr lang="en-US" altLang="en-US" sz="2800" b="1" dirty="0"/>
              <a:t>a): </a:t>
            </a:r>
            <a:r>
              <a:rPr lang="en-US" altLang="en-US" sz="2800" dirty="0"/>
              <a:t>The CS amplifier with the current-source load implemented with a </a:t>
            </a:r>
            <a:endParaRPr lang="en-US" altLang="en-US" sz="2800" dirty="0" smtClean="0"/>
          </a:p>
          <a:p>
            <a:pPr eaLnBrk="1" hangingPunct="1">
              <a:spcBef>
                <a:spcPct val="0"/>
              </a:spcBef>
              <a:buFontTx/>
              <a:buNone/>
            </a:pPr>
            <a:r>
              <a:rPr lang="en-US" altLang="en-US" sz="2800" i="1" dirty="0" smtClean="0"/>
              <a:t>p</a:t>
            </a:r>
            <a:r>
              <a:rPr lang="en-US" altLang="en-US" sz="2800" dirty="0" smtClean="0"/>
              <a:t>-channel </a:t>
            </a:r>
            <a:r>
              <a:rPr lang="en-US" altLang="en-US" sz="2800" dirty="0"/>
              <a:t>MOSFET </a:t>
            </a:r>
            <a:r>
              <a:rPr lang="en-US" altLang="en-US" sz="2800" i="1" dirty="0"/>
              <a:t>Q</a:t>
            </a:r>
            <a:r>
              <a:rPr lang="en-US" altLang="en-US" sz="2800" i="1" baseline="-25000" dirty="0"/>
              <a:t>2 </a:t>
            </a:r>
            <a:r>
              <a:rPr lang="en-US" altLang="en-US" sz="2800" dirty="0"/>
              <a:t>; </a:t>
            </a:r>
            <a:endParaRPr lang="en-US" altLang="en-US" sz="2800" dirty="0" smtClean="0"/>
          </a:p>
          <a:p>
            <a:pPr eaLnBrk="1" hangingPunct="1">
              <a:spcBef>
                <a:spcPct val="0"/>
              </a:spcBef>
              <a:buFontTx/>
              <a:buNone/>
            </a:pPr>
            <a:endParaRPr lang="en-US" altLang="en-US" sz="2800" b="1" dirty="0"/>
          </a:p>
          <a:p>
            <a:pPr eaLnBrk="1" hangingPunct="1">
              <a:spcBef>
                <a:spcPct val="0"/>
              </a:spcBef>
              <a:buFontTx/>
              <a:buNone/>
            </a:pPr>
            <a:r>
              <a:rPr lang="en-US" altLang="en-US" sz="2800" b="1" dirty="0" smtClean="0"/>
              <a:t>(</a:t>
            </a:r>
            <a:r>
              <a:rPr lang="en-US" altLang="en-US" sz="2800" b="1" dirty="0"/>
              <a:t>b) </a:t>
            </a:r>
            <a:r>
              <a:rPr lang="en-US" altLang="en-US" sz="2800" dirty="0"/>
              <a:t>the circuit with </a:t>
            </a:r>
            <a:r>
              <a:rPr lang="en-US" altLang="en-US" sz="2800" i="1" dirty="0"/>
              <a:t>Q</a:t>
            </a:r>
            <a:r>
              <a:rPr lang="en-US" altLang="en-US" sz="2800" i="1" baseline="-25000" dirty="0"/>
              <a:t>2</a:t>
            </a:r>
            <a:r>
              <a:rPr lang="en-US" altLang="en-US" sz="2800" i="1" dirty="0"/>
              <a:t> </a:t>
            </a:r>
            <a:r>
              <a:rPr lang="en-US" altLang="en-US" sz="2800" dirty="0"/>
              <a:t>replaced with its large-signal model; </a:t>
            </a:r>
            <a:r>
              <a:rPr lang="en-US" altLang="en-US" sz="2800" dirty="0" smtClean="0"/>
              <a:t>and</a:t>
            </a:r>
          </a:p>
          <a:p>
            <a:pPr eaLnBrk="1" hangingPunct="1">
              <a:spcBef>
                <a:spcPct val="0"/>
              </a:spcBef>
              <a:buFontTx/>
              <a:buNone/>
            </a:pPr>
            <a:endParaRPr lang="en-US" altLang="en-US" sz="2800" dirty="0"/>
          </a:p>
          <a:p>
            <a:pPr eaLnBrk="1" hangingPunct="1">
              <a:spcBef>
                <a:spcPct val="0"/>
              </a:spcBef>
              <a:buFontTx/>
              <a:buNone/>
            </a:pPr>
            <a:r>
              <a:rPr lang="en-US" altLang="en-US" sz="2800" dirty="0" smtClean="0"/>
              <a:t> </a:t>
            </a:r>
            <a:r>
              <a:rPr lang="en-US" altLang="en-US" sz="2800" b="1" dirty="0"/>
              <a:t>(c) </a:t>
            </a:r>
            <a:r>
              <a:rPr lang="en-US" altLang="en-US" sz="2800" dirty="0"/>
              <a:t>small-signal equivalent circuit of the amplifier.</a:t>
            </a:r>
          </a:p>
        </p:txBody>
      </p:sp>
    </p:spTree>
    <p:extLst>
      <p:ext uri="{BB962C8B-B14F-4D97-AF65-F5344CB8AC3E}">
        <p14:creationId xmlns:p14="http://schemas.microsoft.com/office/powerpoint/2010/main" val="3125930313"/>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52872" y="211427"/>
            <a:ext cx="9153257" cy="6535517"/>
          </a:xfrm>
          <a:prstGeom prst="rect">
            <a:avLst/>
          </a:prstGeom>
        </p:spPr>
      </p:pic>
    </p:spTree>
    <p:extLst>
      <p:ext uri="{BB962C8B-B14F-4D97-AF65-F5344CB8AC3E}">
        <p14:creationId xmlns:p14="http://schemas.microsoft.com/office/powerpoint/2010/main" val="17300471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14462" y="80962"/>
            <a:ext cx="9363075" cy="6696075"/>
          </a:xfrm>
          <a:prstGeom prst="rect">
            <a:avLst/>
          </a:prstGeom>
        </p:spPr>
      </p:pic>
    </p:spTree>
    <p:extLst>
      <p:ext uri="{BB962C8B-B14F-4D97-AF65-F5344CB8AC3E}">
        <p14:creationId xmlns:p14="http://schemas.microsoft.com/office/powerpoint/2010/main" val="348985891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1"/>
            <a:ext cx="12140723" cy="3129567"/>
          </a:xfrm>
          <a:prstGeom prst="rect">
            <a:avLst/>
          </a:prstGeom>
        </p:spPr>
      </p:pic>
    </p:spTree>
    <p:extLst>
      <p:ext uri="{BB962C8B-B14F-4D97-AF65-F5344CB8AC3E}">
        <p14:creationId xmlns:p14="http://schemas.microsoft.com/office/powerpoint/2010/main" val="5689576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1"/>
            <a:ext cx="12140723" cy="3129567"/>
          </a:xfrm>
          <a:prstGeom prst="rect">
            <a:avLst/>
          </a:prstGeom>
        </p:spPr>
      </p:pic>
      <p:pic>
        <p:nvPicPr>
          <p:cNvPr id="2" name="Picture 1"/>
          <p:cNvPicPr>
            <a:picLocks noChangeAspect="1"/>
          </p:cNvPicPr>
          <p:nvPr/>
        </p:nvPicPr>
        <p:blipFill>
          <a:blip r:embed="rId3"/>
          <a:stretch>
            <a:fillRect/>
          </a:stretch>
        </p:blipFill>
        <p:spPr>
          <a:xfrm>
            <a:off x="7934178" y="3129565"/>
            <a:ext cx="4257823" cy="3728065"/>
          </a:xfrm>
          <a:prstGeom prst="rect">
            <a:avLst/>
          </a:prstGeom>
        </p:spPr>
      </p:pic>
      <p:pic>
        <p:nvPicPr>
          <p:cNvPr id="3" name="Picture 2"/>
          <p:cNvPicPr>
            <a:picLocks noChangeAspect="1"/>
          </p:cNvPicPr>
          <p:nvPr/>
        </p:nvPicPr>
        <p:blipFill>
          <a:blip r:embed="rId4"/>
          <a:stretch>
            <a:fillRect/>
          </a:stretch>
        </p:blipFill>
        <p:spPr>
          <a:xfrm>
            <a:off x="0" y="3224928"/>
            <a:ext cx="3065172" cy="2026418"/>
          </a:xfrm>
          <a:prstGeom prst="rect">
            <a:avLst/>
          </a:prstGeom>
        </p:spPr>
      </p:pic>
      <p:pic>
        <p:nvPicPr>
          <p:cNvPr id="5" name="Picture 4"/>
          <p:cNvPicPr>
            <a:picLocks noChangeAspect="1"/>
          </p:cNvPicPr>
          <p:nvPr/>
        </p:nvPicPr>
        <p:blipFill>
          <a:blip r:embed="rId5"/>
          <a:stretch>
            <a:fillRect/>
          </a:stretch>
        </p:blipFill>
        <p:spPr>
          <a:xfrm>
            <a:off x="3778840" y="3224928"/>
            <a:ext cx="4032081" cy="1578892"/>
          </a:xfrm>
          <a:prstGeom prst="rect">
            <a:avLst/>
          </a:prstGeom>
        </p:spPr>
      </p:pic>
      <p:pic>
        <p:nvPicPr>
          <p:cNvPr id="6" name="Picture 5"/>
          <p:cNvPicPr>
            <a:picLocks noChangeAspect="1"/>
          </p:cNvPicPr>
          <p:nvPr/>
        </p:nvPicPr>
        <p:blipFill>
          <a:blip r:embed="rId6"/>
          <a:stretch>
            <a:fillRect/>
          </a:stretch>
        </p:blipFill>
        <p:spPr>
          <a:xfrm>
            <a:off x="168439" y="5553191"/>
            <a:ext cx="2495471" cy="848945"/>
          </a:xfrm>
          <a:prstGeom prst="rect">
            <a:avLst/>
          </a:prstGeom>
        </p:spPr>
      </p:pic>
      <p:pic>
        <p:nvPicPr>
          <p:cNvPr id="7" name="Picture 6"/>
          <p:cNvPicPr>
            <a:picLocks noChangeAspect="1"/>
          </p:cNvPicPr>
          <p:nvPr/>
        </p:nvPicPr>
        <p:blipFill>
          <a:blip r:embed="rId7"/>
          <a:stretch>
            <a:fillRect/>
          </a:stretch>
        </p:blipFill>
        <p:spPr>
          <a:xfrm>
            <a:off x="3778840" y="5329159"/>
            <a:ext cx="3356056" cy="824569"/>
          </a:xfrm>
          <a:prstGeom prst="rect">
            <a:avLst/>
          </a:prstGeom>
        </p:spPr>
      </p:pic>
    </p:spTree>
    <p:extLst>
      <p:ext uri="{BB962C8B-B14F-4D97-AF65-F5344CB8AC3E}">
        <p14:creationId xmlns:p14="http://schemas.microsoft.com/office/powerpoint/2010/main" val="1828222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2500"/>
                                        <p:tgtEl>
                                          <p:spTgt spid="5"/>
                                        </p:tgtEl>
                                      </p:cBhvr>
                                    </p:animEffect>
                                  </p:childTnLst>
                                </p:cTn>
                              </p:par>
                            </p:childTnLst>
                          </p:cTn>
                        </p:par>
                        <p:par>
                          <p:cTn id="12" fill="hold">
                            <p:stCondLst>
                              <p:cond delay="3000"/>
                            </p:stCondLst>
                            <p:childTnLst>
                              <p:par>
                                <p:cTn id="13" presetID="22" presetClass="entr" presetSubtype="8"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2500"/>
                                        <p:tgtEl>
                                          <p:spTgt spid="6"/>
                                        </p:tgtEl>
                                      </p:cBhvr>
                                    </p:animEffect>
                                  </p:childTnLst>
                                </p:cTn>
                              </p:par>
                            </p:childTnLst>
                          </p:cTn>
                        </p:par>
                        <p:par>
                          <p:cTn id="16" fill="hold">
                            <p:stCondLst>
                              <p:cond delay="55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2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39089" cy="626547"/>
          </a:xfrm>
          <a:solidFill>
            <a:srgbClr val="FFFF00">
              <a:alpha val="14000"/>
            </a:srgbClr>
          </a:solidFill>
        </p:spPr>
        <p:txBody>
          <a:bodyPr>
            <a:normAutofit fontScale="90000"/>
          </a:bodyPr>
          <a:lstStyle/>
          <a:p>
            <a:r>
              <a:rPr lang="en-US" dirty="0" smtClean="0">
                <a:latin typeface="Arial Black" panose="020B0A04020102020204" pitchFamily="34" charset="0"/>
              </a:rPr>
              <a:t>MOS Current-steering circuits  </a:t>
            </a:r>
            <a:endParaRPr lang="en-US" dirty="0">
              <a:latin typeface="Arial Black" panose="020B0A04020102020204" pitchFamily="34" charset="0"/>
            </a:endParaRPr>
          </a:p>
        </p:txBody>
      </p:sp>
      <p:sp>
        <p:nvSpPr>
          <p:cNvPr id="4" name="Rectangle 3"/>
          <p:cNvSpPr/>
          <p:nvPr/>
        </p:nvSpPr>
        <p:spPr>
          <a:xfrm>
            <a:off x="0" y="636677"/>
            <a:ext cx="11718701" cy="830997"/>
          </a:xfrm>
          <a:prstGeom prst="rect">
            <a:avLst/>
          </a:prstGeom>
        </p:spPr>
        <p:txBody>
          <a:bodyPr wrap="square">
            <a:spAutoFit/>
          </a:bodyPr>
          <a:lstStyle/>
          <a:p>
            <a:r>
              <a:rPr lang="en-US" sz="2400" b="0" i="0" u="none" strike="noStrike" baseline="0" dirty="0" smtClean="0">
                <a:latin typeface="Times" panose="02020603050405020304" pitchFamily="18" charset="0"/>
              </a:rPr>
              <a:t>As mentioned earlier, once a constant current has been generated, it can be replicated to provide dc bias or load currents for the various amplifier stages in an IC.</a:t>
            </a:r>
            <a:endParaRPr lang="en-US" sz="2400" dirty="0"/>
          </a:p>
        </p:txBody>
      </p:sp>
      <p:pic>
        <p:nvPicPr>
          <p:cNvPr id="5" name="Picture 4"/>
          <p:cNvPicPr>
            <a:picLocks noChangeAspect="1"/>
          </p:cNvPicPr>
          <p:nvPr/>
        </p:nvPicPr>
        <p:blipFill>
          <a:blip r:embed="rId2"/>
          <a:stretch>
            <a:fillRect/>
          </a:stretch>
        </p:blipFill>
        <p:spPr>
          <a:xfrm>
            <a:off x="1611163" y="1571222"/>
            <a:ext cx="7142610" cy="4893972"/>
          </a:xfrm>
          <a:prstGeom prst="rect">
            <a:avLst/>
          </a:prstGeom>
        </p:spPr>
      </p:pic>
      <p:grpSp>
        <p:nvGrpSpPr>
          <p:cNvPr id="8" name="Group 7"/>
          <p:cNvGrpSpPr/>
          <p:nvPr/>
        </p:nvGrpSpPr>
        <p:grpSpPr>
          <a:xfrm>
            <a:off x="0" y="1800665"/>
            <a:ext cx="3593206" cy="4754681"/>
            <a:chOff x="0" y="1800665"/>
            <a:chExt cx="3593206" cy="4754681"/>
          </a:xfrm>
        </p:grpSpPr>
        <p:sp>
          <p:nvSpPr>
            <p:cNvPr id="6" name="Oval 5"/>
            <p:cNvSpPr/>
            <p:nvPr/>
          </p:nvSpPr>
          <p:spPr>
            <a:xfrm>
              <a:off x="1611164" y="2962141"/>
              <a:ext cx="1982042" cy="3593205"/>
            </a:xfrm>
            <a:prstGeom prst="ellipse">
              <a:avLst/>
            </a:prstGeom>
            <a:solidFill>
              <a:schemeClr val="accent1">
                <a:alpha val="1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ular Callout 6"/>
                <p:cNvSpPr/>
                <p:nvPr/>
              </p:nvSpPr>
              <p:spPr>
                <a:xfrm>
                  <a:off x="0" y="1800665"/>
                  <a:ext cx="2067951" cy="1041009"/>
                </a:xfrm>
                <a:prstGeom prst="wedgeRectCallout">
                  <a:avLst>
                    <a:gd name="adj1" fmla="val 44011"/>
                    <a:gd name="adj2" fmla="val 1070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𝑅</m:t>
                        </m:r>
                        <m:r>
                          <a:rPr lang="en-US" b="0" i="1" smtClean="0">
                            <a:latin typeface="Cambria Math" panose="02040503050406030204" pitchFamily="18" charset="0"/>
                          </a:rPr>
                          <m:t> </m:t>
                        </m:r>
                      </m:oMath>
                    </m:oMathPara>
                  </a14:m>
                  <a:endParaRPr lang="en-US" dirty="0" smtClean="0"/>
                </a:p>
                <a:p>
                  <a:pPr algn="ctr"/>
                  <a:r>
                    <a:rPr lang="en-US" dirty="0" smtClean="0"/>
                    <a:t>Determine Reference current</a:t>
                  </a:r>
                  <a:endParaRPr lang="en-US" dirty="0"/>
                </a:p>
              </p:txBody>
            </p:sp>
          </mc:Choice>
          <mc:Fallback xmlns="">
            <p:sp>
              <p:nvSpPr>
                <p:cNvPr id="7" name="Rectangular Callout 6"/>
                <p:cNvSpPr>
                  <a:spLocks noRot="1" noChangeAspect="1" noMove="1" noResize="1" noEditPoints="1" noAdjustHandles="1" noChangeArrowheads="1" noChangeShapeType="1" noTextEdit="1"/>
                </p:cNvSpPr>
                <p:nvPr/>
              </p:nvSpPr>
              <p:spPr>
                <a:xfrm>
                  <a:off x="0" y="1800665"/>
                  <a:ext cx="2067951" cy="1041009"/>
                </a:xfrm>
                <a:prstGeom prst="wedgeRectCallout">
                  <a:avLst>
                    <a:gd name="adj1" fmla="val 44011"/>
                    <a:gd name="adj2" fmla="val 107095"/>
                  </a:avLst>
                </a:prstGeom>
                <a:blipFill rotWithShape="0">
                  <a:blip r:embed="rId3"/>
                  <a:stretch>
                    <a:fillRect/>
                  </a:stretch>
                </a:blipFill>
              </p:spPr>
              <p:txBody>
                <a:bodyPr/>
                <a:lstStyle/>
                <a:p>
                  <a:r>
                    <a:rPr lang="en-US">
                      <a:noFill/>
                    </a:rPr>
                    <a:t> </a:t>
                  </a:r>
                </a:p>
              </p:txBody>
            </p:sp>
          </mc:Fallback>
        </mc:AlternateContent>
      </p:grpSp>
      <p:grpSp>
        <p:nvGrpSpPr>
          <p:cNvPr id="13" name="Group 12"/>
          <p:cNvGrpSpPr/>
          <p:nvPr/>
        </p:nvGrpSpPr>
        <p:grpSpPr>
          <a:xfrm>
            <a:off x="2897945" y="1669606"/>
            <a:ext cx="9104461" cy="1805114"/>
            <a:chOff x="2897945" y="1669606"/>
            <a:chExt cx="9104461" cy="1805114"/>
          </a:xfrm>
        </p:grpSpPr>
        <p:sp>
          <p:nvSpPr>
            <p:cNvPr id="9" name="TextBox 8"/>
            <p:cNvSpPr txBox="1"/>
            <p:nvPr/>
          </p:nvSpPr>
          <p:spPr>
            <a:xfrm>
              <a:off x="2897945" y="1800665"/>
              <a:ext cx="2771335" cy="923330"/>
            </a:xfrm>
            <a:prstGeom prst="rect">
              <a:avLst/>
            </a:prstGeom>
            <a:solidFill>
              <a:srgbClr val="00FF00"/>
            </a:solidFill>
          </p:spPr>
          <p:txBody>
            <a:bodyPr wrap="square" rtlCol="0">
              <a:spAutoFit/>
            </a:bodyPr>
            <a:lstStyle/>
            <a:p>
              <a:r>
                <a:rPr lang="en-US" b="1" dirty="0" smtClean="0"/>
                <a:t>Q1, Q2 and Q3 FORMS TWO OUTPUT CURRENT MIRRORS</a:t>
              </a:r>
              <a:endParaRPr lang="en-US" b="1" dirty="0"/>
            </a:p>
          </p:txBody>
        </p:sp>
        <p:pic>
          <p:nvPicPr>
            <p:cNvPr id="10" name="Picture 9"/>
            <p:cNvPicPr>
              <a:picLocks noChangeAspect="1"/>
            </p:cNvPicPr>
            <p:nvPr/>
          </p:nvPicPr>
          <p:blipFill>
            <a:blip r:embed="rId4"/>
            <a:stretch>
              <a:fillRect/>
            </a:stretch>
          </p:blipFill>
          <p:spPr>
            <a:xfrm>
              <a:off x="9684744" y="1669606"/>
              <a:ext cx="2317662" cy="1805114"/>
            </a:xfrm>
            <a:prstGeom prst="rect">
              <a:avLst/>
            </a:prstGeom>
            <a:solidFill>
              <a:srgbClr val="00FF00"/>
            </a:solidFill>
          </p:spPr>
        </p:pic>
      </p:grpSp>
      <p:sp>
        <p:nvSpPr>
          <p:cNvPr id="11" name="Rectangle 10"/>
          <p:cNvSpPr/>
          <p:nvPr/>
        </p:nvSpPr>
        <p:spPr>
          <a:xfrm>
            <a:off x="7512149" y="4583167"/>
            <a:ext cx="3953020" cy="1569660"/>
          </a:xfrm>
          <a:prstGeom prst="rect">
            <a:avLst/>
          </a:prstGeom>
        </p:spPr>
        <p:txBody>
          <a:bodyPr wrap="square">
            <a:spAutoFit/>
          </a:bodyPr>
          <a:lstStyle/>
          <a:p>
            <a:r>
              <a:rPr lang="en-US" sz="2400" b="0" i="0" u="none" strike="noStrike" baseline="0" dirty="0" smtClean="0">
                <a:latin typeface="Times" panose="02020603050405020304" pitchFamily="18" charset="0"/>
              </a:rPr>
              <a:t>To ensure operation in the saturation region, the voltages at the drains of </a:t>
            </a:r>
            <a:r>
              <a:rPr lang="en-US" sz="2400" dirty="0" smtClean="0">
                <a:latin typeface="Times" panose="02020603050405020304" pitchFamily="18" charset="0"/>
              </a:rPr>
              <a:t>Q2 </a:t>
            </a:r>
            <a:r>
              <a:rPr lang="en-US" sz="2400" b="0" i="0" u="none" strike="noStrike" baseline="0" dirty="0" smtClean="0">
                <a:latin typeface="Times" panose="02020603050405020304" pitchFamily="18" charset="0"/>
              </a:rPr>
              <a:t>and Q3 are</a:t>
            </a:r>
          </a:p>
          <a:p>
            <a:r>
              <a:rPr lang="en-US" sz="2400" b="0" i="0" u="none" strike="noStrike" baseline="0" dirty="0" smtClean="0">
                <a:latin typeface="Times" panose="02020603050405020304" pitchFamily="18" charset="0"/>
              </a:rPr>
              <a:t>constrained as</a:t>
            </a:r>
            <a:endParaRPr lang="en-US" sz="2400" dirty="0"/>
          </a:p>
        </p:txBody>
      </p:sp>
      <p:pic>
        <p:nvPicPr>
          <p:cNvPr id="12" name="Picture 11"/>
          <p:cNvPicPr>
            <a:picLocks noChangeAspect="1"/>
          </p:cNvPicPr>
          <p:nvPr/>
        </p:nvPicPr>
        <p:blipFill>
          <a:blip r:embed="rId5"/>
          <a:stretch>
            <a:fillRect/>
          </a:stretch>
        </p:blipFill>
        <p:spPr>
          <a:xfrm>
            <a:off x="7512149" y="6165665"/>
            <a:ext cx="4536648" cy="620656"/>
          </a:xfrm>
          <a:prstGeom prst="rect">
            <a:avLst/>
          </a:prstGeom>
        </p:spPr>
      </p:pic>
      <p:sp>
        <p:nvSpPr>
          <p:cNvPr id="14" name="Rounded Rectangle 13"/>
          <p:cNvSpPr/>
          <p:nvPr/>
        </p:nvSpPr>
        <p:spPr>
          <a:xfrm>
            <a:off x="5924282" y="1800665"/>
            <a:ext cx="3142445" cy="2075876"/>
          </a:xfrm>
          <a:prstGeom prst="roundRect">
            <a:avLst/>
          </a:prstGeom>
          <a:solidFill>
            <a:srgbClr val="FF0000">
              <a:alpha val="1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0879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circle(in)">
                                      <p:cBhvr>
                                        <p:cTn id="12" dur="75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par>
                                <p:cTn id="18" presetID="22" presetClass="entr" presetSubtype="8"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3231" y="0"/>
            <a:ext cx="7142610" cy="4893972"/>
          </a:xfrm>
          <a:prstGeom prst="rect">
            <a:avLst/>
          </a:prstGeom>
        </p:spPr>
      </p:pic>
      <mc:AlternateContent xmlns:mc="http://schemas.openxmlformats.org/markup-compatibility/2006" xmlns:a14="http://schemas.microsoft.com/office/drawing/2010/main">
        <mc:Choice Requires="a14">
          <p:sp>
            <p:nvSpPr>
              <p:cNvPr id="6" name="Rectangular Callout 5"/>
              <p:cNvSpPr/>
              <p:nvPr/>
            </p:nvSpPr>
            <p:spPr>
              <a:xfrm>
                <a:off x="-133231" y="126609"/>
                <a:ext cx="4184726" cy="1223889"/>
              </a:xfrm>
              <a:prstGeom prst="wedgeRectCallout">
                <a:avLst>
                  <a:gd name="adj1" fmla="val 65898"/>
                  <a:gd name="adj2" fmla="val 1130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0" i="0" u="none" strike="noStrike" baseline="0" dirty="0" smtClean="0">
                    <a:latin typeface="Times" panose="02020603050405020304" pitchFamily="18" charset="0"/>
                  </a:rPr>
                  <a:t>current </a:t>
                </a:r>
                <a14:m>
                  <m:oMath xmlns:m="http://schemas.openxmlformats.org/officeDocument/2006/math">
                    <m:sSub>
                      <m:sSubPr>
                        <m:ctrlPr>
                          <a:rPr lang="en-US" sz="2000" b="0" i="1" u="none" strike="noStrike" baseline="0" smtClean="0">
                            <a:latin typeface="Cambria Math" panose="02040503050406030204" pitchFamily="18" charset="0"/>
                          </a:rPr>
                        </m:ctrlPr>
                      </m:sSubPr>
                      <m:e>
                        <m:r>
                          <a:rPr lang="en-US" sz="2000" b="0" i="1" u="none" strike="noStrike" baseline="0" smtClean="0">
                            <a:latin typeface="Cambria Math" panose="02040503050406030204" pitchFamily="18" charset="0"/>
                          </a:rPr>
                          <m:t>𝐼</m:t>
                        </m:r>
                      </m:e>
                      <m:sub>
                        <m:r>
                          <a:rPr lang="en-US" sz="2000" b="0" i="1" u="none" strike="noStrike" baseline="0" smtClean="0">
                            <a:latin typeface="Cambria Math" panose="02040503050406030204" pitchFamily="18" charset="0"/>
                          </a:rPr>
                          <m:t>3</m:t>
                        </m:r>
                      </m:sub>
                    </m:sSub>
                  </m:oMath>
                </a14:m>
                <a:r>
                  <a:rPr lang="en-US" sz="2000" b="0" i="0" u="none" strike="noStrike" baseline="0" dirty="0" smtClean="0">
                    <a:latin typeface="Times" panose="02020603050405020304" pitchFamily="18" charset="0"/>
                  </a:rPr>
                  <a:t> is fed to the input side of a current mirror formed by PMOS transistors </a:t>
                </a:r>
                <a14:m>
                  <m:oMath xmlns:m="http://schemas.openxmlformats.org/officeDocument/2006/math">
                    <m:sSub>
                      <m:sSubPr>
                        <m:ctrlPr>
                          <a:rPr lang="en-US" sz="2000" b="0" i="1" u="none" strike="noStrike" baseline="0" smtClean="0">
                            <a:latin typeface="Cambria Math" panose="02040503050406030204" pitchFamily="18" charset="0"/>
                          </a:rPr>
                        </m:ctrlPr>
                      </m:sSubPr>
                      <m:e>
                        <m:r>
                          <a:rPr lang="en-US" sz="2000" b="0" i="1" u="none" strike="noStrike" baseline="0" smtClean="0">
                            <a:latin typeface="Cambria Math" panose="02040503050406030204" pitchFamily="18" charset="0"/>
                          </a:rPr>
                          <m:t>𝑄</m:t>
                        </m:r>
                      </m:e>
                      <m:sub>
                        <m:r>
                          <a:rPr lang="en-US" sz="2000" b="0" i="1" u="none" strike="noStrike" baseline="0" smtClean="0">
                            <a:latin typeface="Cambria Math" panose="02040503050406030204" pitchFamily="18" charset="0"/>
                          </a:rPr>
                          <m:t>4</m:t>
                        </m:r>
                      </m:sub>
                    </m:sSub>
                  </m:oMath>
                </a14:m>
                <a:r>
                  <a:rPr lang="en-US" sz="2000" b="0" i="0" u="none" strike="noStrike" baseline="0" dirty="0" smtClean="0">
                    <a:latin typeface="Times" panose="02020603050405020304" pitchFamily="18" charset="0"/>
                  </a:rPr>
                  <a:t>and </a:t>
                </a:r>
                <a14:m>
                  <m:oMath xmlns:m="http://schemas.openxmlformats.org/officeDocument/2006/math">
                    <m:sSub>
                      <m:sSubPr>
                        <m:ctrlPr>
                          <a:rPr lang="en-US" sz="2000" b="0" i="1" u="none" strike="noStrike" baseline="0" smtClean="0">
                            <a:latin typeface="Cambria Math" panose="02040503050406030204" pitchFamily="18" charset="0"/>
                          </a:rPr>
                        </m:ctrlPr>
                      </m:sSubPr>
                      <m:e>
                        <m:r>
                          <a:rPr lang="en-US" sz="2000" b="0" i="1" u="none" strike="noStrike" baseline="0" smtClean="0">
                            <a:latin typeface="Cambria Math" panose="02040503050406030204" pitchFamily="18" charset="0"/>
                          </a:rPr>
                          <m:t>𝑄</m:t>
                        </m:r>
                      </m:e>
                      <m:sub>
                        <m:r>
                          <a:rPr lang="en-US" sz="2000" b="0" i="1" u="none" strike="noStrike" baseline="0" smtClean="0">
                            <a:latin typeface="Cambria Math" panose="02040503050406030204" pitchFamily="18" charset="0"/>
                          </a:rPr>
                          <m:t>5</m:t>
                        </m:r>
                      </m:sub>
                    </m:sSub>
                  </m:oMath>
                </a14:m>
                <a:r>
                  <a:rPr lang="en-US" sz="2000" b="0" i="0" u="none" strike="noStrike" baseline="0" dirty="0" smtClean="0">
                    <a:latin typeface="Times" panose="02020603050405020304" pitchFamily="18" charset="0"/>
                  </a:rPr>
                  <a:t>This mirror provides </a:t>
                </a:r>
                <a14:m>
                  <m:oMath xmlns:m="http://schemas.openxmlformats.org/officeDocument/2006/math">
                    <m:sSub>
                      <m:sSubPr>
                        <m:ctrlPr>
                          <a:rPr lang="en-US" sz="2000" b="0" i="1" u="none" strike="noStrike" baseline="0" smtClean="0">
                            <a:latin typeface="Cambria Math" panose="02040503050406030204" pitchFamily="18" charset="0"/>
                          </a:rPr>
                        </m:ctrlPr>
                      </m:sSubPr>
                      <m:e>
                        <m:r>
                          <a:rPr lang="en-US" sz="2000" b="0" i="1" u="none" strike="noStrike" baseline="0" smtClean="0">
                            <a:latin typeface="Cambria Math" panose="02040503050406030204" pitchFamily="18" charset="0"/>
                          </a:rPr>
                          <m:t>𝐼</m:t>
                        </m:r>
                      </m:e>
                      <m:sub>
                        <m:r>
                          <a:rPr lang="en-US" sz="2000" b="0" i="1" u="none" strike="noStrike" baseline="0" smtClean="0">
                            <a:latin typeface="Cambria Math" panose="02040503050406030204" pitchFamily="18" charset="0"/>
                          </a:rPr>
                          <m:t>5</m:t>
                        </m:r>
                      </m:sub>
                    </m:sSub>
                  </m:oMath>
                </a14:m>
                <a:endParaRPr lang="en-US" sz="2000" dirty="0"/>
              </a:p>
            </p:txBody>
          </p:sp>
        </mc:Choice>
        <mc:Fallback xmlns="">
          <p:sp>
            <p:nvSpPr>
              <p:cNvPr id="6" name="Rectangular Callout 5"/>
              <p:cNvSpPr>
                <a:spLocks noRot="1" noChangeAspect="1" noMove="1" noResize="1" noEditPoints="1" noAdjustHandles="1" noChangeArrowheads="1" noChangeShapeType="1" noTextEdit="1"/>
              </p:cNvSpPr>
              <p:nvPr/>
            </p:nvSpPr>
            <p:spPr>
              <a:xfrm>
                <a:off x="-133231" y="126609"/>
                <a:ext cx="4184726" cy="1223889"/>
              </a:xfrm>
              <a:prstGeom prst="wedgeRectCallout">
                <a:avLst>
                  <a:gd name="adj1" fmla="val 65898"/>
                  <a:gd name="adj2" fmla="val 113075"/>
                </a:avLst>
              </a:prstGeom>
              <a:blipFill rotWithShape="0">
                <a:blip r:embed="rId3"/>
                <a:stretch>
                  <a:fillRect l="-1118" t="-3604"/>
                </a:stretch>
              </a:blipFill>
            </p:spPr>
            <p:txBody>
              <a:bodyPr/>
              <a:lstStyle/>
              <a:p>
                <a:r>
                  <a:rPr lang="en-US">
                    <a:noFill/>
                  </a:rPr>
                  <a:t> </a:t>
                </a:r>
              </a:p>
            </p:txBody>
          </p:sp>
        </mc:Fallback>
      </mc:AlternateContent>
      <p:grpSp>
        <p:nvGrpSpPr>
          <p:cNvPr id="13" name="Group 12"/>
          <p:cNvGrpSpPr/>
          <p:nvPr/>
        </p:nvGrpSpPr>
        <p:grpSpPr>
          <a:xfrm>
            <a:off x="5918851" y="434924"/>
            <a:ext cx="6133252" cy="3911993"/>
            <a:chOff x="5918851" y="434924"/>
            <a:chExt cx="6133252" cy="3911993"/>
          </a:xfrm>
        </p:grpSpPr>
        <p:pic>
          <p:nvPicPr>
            <p:cNvPr id="9" name="Picture 8"/>
            <p:cNvPicPr>
              <a:picLocks noChangeAspect="1"/>
            </p:cNvPicPr>
            <p:nvPr/>
          </p:nvPicPr>
          <p:blipFill>
            <a:blip r:embed="rId4"/>
            <a:stretch>
              <a:fillRect/>
            </a:stretch>
          </p:blipFill>
          <p:spPr>
            <a:xfrm>
              <a:off x="8631024" y="1350498"/>
              <a:ext cx="2207346" cy="1026942"/>
            </a:xfrm>
            <a:prstGeom prst="rect">
              <a:avLst/>
            </a:prstGeom>
          </p:spPr>
        </p:pic>
        <p:pic>
          <p:nvPicPr>
            <p:cNvPr id="10" name="Picture 9"/>
            <p:cNvPicPr>
              <a:picLocks noChangeAspect="1"/>
            </p:cNvPicPr>
            <p:nvPr/>
          </p:nvPicPr>
          <p:blipFill>
            <a:blip r:embed="rId5"/>
            <a:stretch>
              <a:fillRect/>
            </a:stretch>
          </p:blipFill>
          <p:spPr>
            <a:xfrm>
              <a:off x="8853577" y="434924"/>
              <a:ext cx="1467217" cy="577950"/>
            </a:xfrm>
            <a:prstGeom prst="rect">
              <a:avLst/>
            </a:prstGeom>
          </p:spPr>
        </p:pic>
        <p:pic>
          <p:nvPicPr>
            <p:cNvPr id="11" name="Picture 10"/>
            <p:cNvPicPr>
              <a:picLocks noChangeAspect="1"/>
            </p:cNvPicPr>
            <p:nvPr/>
          </p:nvPicPr>
          <p:blipFill>
            <a:blip r:embed="rId6"/>
            <a:stretch>
              <a:fillRect/>
            </a:stretch>
          </p:blipFill>
          <p:spPr>
            <a:xfrm>
              <a:off x="5918851" y="3106297"/>
              <a:ext cx="6133252" cy="1240620"/>
            </a:xfrm>
            <a:prstGeom prst="rect">
              <a:avLst/>
            </a:prstGeom>
          </p:spPr>
        </p:pic>
      </p:grpSp>
      <p:sp>
        <p:nvSpPr>
          <p:cNvPr id="12" name="Rectangle 11"/>
          <p:cNvSpPr/>
          <p:nvPr/>
        </p:nvSpPr>
        <p:spPr>
          <a:xfrm>
            <a:off x="404141" y="5258146"/>
            <a:ext cx="11286111" cy="1200329"/>
          </a:xfrm>
          <a:prstGeom prst="rect">
            <a:avLst/>
          </a:prstGeom>
        </p:spPr>
        <p:txBody>
          <a:bodyPr wrap="square">
            <a:spAutoFit/>
          </a:bodyPr>
          <a:lstStyle/>
          <a:p>
            <a:r>
              <a:rPr lang="en-US" sz="2400" b="0" i="0" u="none" strike="noStrike" baseline="0" dirty="0" smtClean="0">
                <a:latin typeface="TimesNewRoman"/>
              </a:rPr>
              <a:t>while Q2 </a:t>
            </a:r>
            <a:r>
              <a:rPr lang="en-US" sz="2400" b="0" i="1" u="none" strike="noStrike" baseline="0" dirty="0" smtClean="0">
                <a:latin typeface="TimesNewRoman,Italic"/>
              </a:rPr>
              <a:t>pulls </a:t>
            </a:r>
            <a:r>
              <a:rPr lang="en-US" sz="2400" b="0" i="0" u="none" strike="noStrike" baseline="0" dirty="0" smtClean="0">
                <a:latin typeface="TimesNewRoman"/>
              </a:rPr>
              <a:t>its current  I2,  from a circuit , Q5 </a:t>
            </a:r>
            <a:r>
              <a:rPr lang="en-US" sz="2400" b="0" i="1" u="none" strike="noStrike" baseline="0" dirty="0" smtClean="0">
                <a:latin typeface="TimesNewRoman,Italic"/>
              </a:rPr>
              <a:t>pushes </a:t>
            </a:r>
            <a:r>
              <a:rPr lang="en-US" sz="2400" b="0" i="0" u="none" strike="noStrike" baseline="0" dirty="0" smtClean="0">
                <a:latin typeface="TimesNewRoman"/>
              </a:rPr>
              <a:t>its current I5 into a circuit . Thus Q5 is appropriately called a </a:t>
            </a:r>
            <a:r>
              <a:rPr lang="en-US" sz="2400" b="1" i="0" u="none" strike="noStrike" baseline="0" dirty="0" smtClean="0">
                <a:latin typeface="TimesNewRoman,Bold"/>
              </a:rPr>
              <a:t>current source</a:t>
            </a:r>
            <a:r>
              <a:rPr lang="en-US" sz="2400" b="0" i="0" u="none" strike="noStrike" baseline="0" dirty="0" smtClean="0">
                <a:latin typeface="TimesNewRoman"/>
              </a:rPr>
              <a:t>, whereas Q2 should more properly be called a </a:t>
            </a:r>
            <a:r>
              <a:rPr lang="en-US" sz="2400" b="1" i="0" u="none" strike="noStrike" baseline="0" dirty="0" smtClean="0">
                <a:latin typeface="TimesNewRoman,Bold"/>
              </a:rPr>
              <a:t>current sink</a:t>
            </a:r>
            <a:r>
              <a:rPr lang="en-US" sz="2400" b="0" i="0" u="none" strike="noStrike" baseline="0" dirty="0" smtClean="0">
                <a:latin typeface="TimesNewRoman"/>
              </a:rPr>
              <a:t>.</a:t>
            </a:r>
            <a:endParaRPr lang="en-US" sz="2400" dirty="0"/>
          </a:p>
        </p:txBody>
      </p:sp>
      <p:sp>
        <p:nvSpPr>
          <p:cNvPr id="2" name="Rectangle 1"/>
          <p:cNvSpPr/>
          <p:nvPr/>
        </p:nvSpPr>
        <p:spPr>
          <a:xfrm>
            <a:off x="2152357" y="1856935"/>
            <a:ext cx="1617785" cy="5205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ysClr val="windowText" lastClr="000000"/>
                </a:solidFill>
              </a:rPr>
              <a:t>Amplifier circuit</a:t>
            </a:r>
            <a:endParaRPr lang="en-US" b="1" dirty="0">
              <a:solidFill>
                <a:sysClr val="windowText" lastClr="000000"/>
              </a:solidFill>
            </a:endParaRPr>
          </a:p>
        </p:txBody>
      </p:sp>
      <p:sp>
        <p:nvSpPr>
          <p:cNvPr id="14" name="Rectangle 13"/>
          <p:cNvSpPr/>
          <p:nvPr/>
        </p:nvSpPr>
        <p:spPr>
          <a:xfrm>
            <a:off x="5807612" y="2516246"/>
            <a:ext cx="1617785" cy="5205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ysClr val="windowText" lastClr="000000"/>
                </a:solidFill>
              </a:rPr>
              <a:t>Amplifier circuit</a:t>
            </a:r>
            <a:endParaRPr lang="en-US" b="1" dirty="0">
              <a:solidFill>
                <a:sysClr val="windowText" lastClr="000000"/>
              </a:solidFill>
            </a:endParaRPr>
          </a:p>
        </p:txBody>
      </p:sp>
    </p:spTree>
    <p:extLst>
      <p:ext uri="{BB962C8B-B14F-4D97-AF65-F5344CB8AC3E}">
        <p14:creationId xmlns:p14="http://schemas.microsoft.com/office/powerpoint/2010/main" val="3630315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Content Placeholder 2"/>
          <p:cNvSpPr>
            <a:spLocks noGrp="1"/>
          </p:cNvSpPr>
          <p:nvPr>
            <p:ph idx="1"/>
          </p:nvPr>
        </p:nvSpPr>
        <p:spPr/>
        <p:txBody>
          <a:bodyPr>
            <a:normAutofit/>
          </a:bodyPr>
          <a:lstStyle/>
          <a:p>
            <a:pPr marL="0" indent="0">
              <a:buNone/>
            </a:pPr>
            <a:r>
              <a:rPr lang="en-US" sz="4400" dirty="0" smtClean="0"/>
              <a:t>Compare the gains &amp; output resistances of two stage CS amplifier vs that of a cascade amplifier</a:t>
            </a:r>
            <a:endParaRPr lang="en-US" sz="4400" dirty="0"/>
          </a:p>
        </p:txBody>
      </p:sp>
    </p:spTree>
    <p:extLst>
      <p:ext uri="{BB962C8B-B14F-4D97-AF65-F5344CB8AC3E}">
        <p14:creationId xmlns:p14="http://schemas.microsoft.com/office/powerpoint/2010/main" val="3649063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a:srcRect l="72775" t="7755" b="85412"/>
          <a:stretch/>
        </p:blipFill>
        <p:spPr>
          <a:xfrm>
            <a:off x="8424818" y="166914"/>
            <a:ext cx="3207657" cy="457200"/>
          </a:xfrm>
          <a:prstGeom prst="rect">
            <a:avLst/>
          </a:prstGeom>
        </p:spPr>
      </p:pic>
      <p:pic>
        <p:nvPicPr>
          <p:cNvPr id="6" name="Picture 5"/>
          <p:cNvPicPr/>
          <p:nvPr/>
        </p:nvPicPr>
        <p:blipFill rotWithShape="1">
          <a:blip r:embed="rId2"/>
          <a:srcRect t="32646" r="80197"/>
          <a:stretch/>
        </p:blipFill>
        <p:spPr>
          <a:xfrm>
            <a:off x="364669" y="896260"/>
            <a:ext cx="2333173" cy="4506686"/>
          </a:xfrm>
          <a:prstGeom prst="rect">
            <a:avLst/>
          </a:prstGeom>
        </p:spPr>
      </p:pic>
      <p:pic>
        <p:nvPicPr>
          <p:cNvPr id="7" name="Picture 6"/>
          <p:cNvPicPr/>
          <p:nvPr/>
        </p:nvPicPr>
        <p:blipFill rotWithShape="1">
          <a:blip r:embed="rId2"/>
          <a:srcRect t="5749" r="80197" b="87744"/>
          <a:stretch/>
        </p:blipFill>
        <p:spPr>
          <a:xfrm>
            <a:off x="364669" y="166914"/>
            <a:ext cx="2333173" cy="435429"/>
          </a:xfrm>
          <a:prstGeom prst="rect">
            <a:avLst/>
          </a:prstGeom>
        </p:spPr>
      </p:pic>
      <p:pic>
        <p:nvPicPr>
          <p:cNvPr id="10" name="Picture 9"/>
          <p:cNvPicPr/>
          <p:nvPr/>
        </p:nvPicPr>
        <p:blipFill rotWithShape="1">
          <a:blip r:embed="rId2"/>
          <a:srcRect l="72775" t="35466" b="26356"/>
          <a:stretch/>
        </p:blipFill>
        <p:spPr>
          <a:xfrm>
            <a:off x="8424816" y="1869440"/>
            <a:ext cx="3207657" cy="2554514"/>
          </a:xfrm>
          <a:prstGeom prst="rect">
            <a:avLst/>
          </a:prstGeom>
        </p:spPr>
      </p:pic>
      <p:pic>
        <p:nvPicPr>
          <p:cNvPr id="11" name="Picture 10"/>
          <p:cNvPicPr/>
          <p:nvPr/>
        </p:nvPicPr>
        <p:blipFill rotWithShape="1">
          <a:blip r:embed="rId2"/>
          <a:srcRect t="12392" r="78327" b="69886"/>
          <a:stretch/>
        </p:blipFill>
        <p:spPr>
          <a:xfrm>
            <a:off x="364669" y="5402946"/>
            <a:ext cx="2333173" cy="1317168"/>
          </a:xfrm>
          <a:prstGeom prst="rect">
            <a:avLst/>
          </a:prstGeom>
        </p:spPr>
      </p:pic>
      <p:grpSp>
        <p:nvGrpSpPr>
          <p:cNvPr id="3" name="Group 2"/>
          <p:cNvGrpSpPr/>
          <p:nvPr/>
        </p:nvGrpSpPr>
        <p:grpSpPr>
          <a:xfrm>
            <a:off x="8424817" y="5669281"/>
            <a:ext cx="3207657" cy="836097"/>
            <a:chOff x="8424817" y="5669281"/>
            <a:chExt cx="3207657" cy="836097"/>
          </a:xfrm>
        </p:grpSpPr>
        <p:pic>
          <p:nvPicPr>
            <p:cNvPr id="9" name="Picture 8"/>
            <p:cNvPicPr/>
            <p:nvPr/>
          </p:nvPicPr>
          <p:blipFill rotWithShape="1">
            <a:blip r:embed="rId2"/>
            <a:srcRect l="72775" t="18623" b="73482"/>
            <a:stretch/>
          </p:blipFill>
          <p:spPr>
            <a:xfrm>
              <a:off x="8424817" y="5669281"/>
              <a:ext cx="3207657" cy="528320"/>
            </a:xfrm>
            <a:prstGeom prst="rect">
              <a:avLst/>
            </a:prstGeom>
          </p:spPr>
        </p:pic>
        <mc:AlternateContent xmlns:mc="http://schemas.openxmlformats.org/markup-compatibility/2006" xmlns:a14="http://schemas.microsoft.com/office/drawing/2010/main">
          <mc:Choice Requires="a14">
            <p:sp>
              <p:nvSpPr>
                <p:cNvPr id="2" name="TextBox 1"/>
                <p:cNvSpPr txBox="1"/>
                <p:nvPr/>
              </p:nvSpPr>
              <p:spPr>
                <a:xfrm>
                  <a:off x="8919028" y="6197601"/>
                  <a:ext cx="123957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𝑂</m:t>
                            </m:r>
                          </m:sub>
                        </m:sSub>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0.5</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𝑟</m:t>
                            </m:r>
                          </m:e>
                          <m:sub>
                            <m:r>
                              <a:rPr lang="en-US" sz="2000" b="0" i="1" smtClean="0">
                                <a:latin typeface="Cambria Math" panose="02040503050406030204" pitchFamily="18" charset="0"/>
                                <a:ea typeface="Cambria Math" panose="02040503050406030204" pitchFamily="18" charset="0"/>
                              </a:rPr>
                              <m:t>𝑜</m:t>
                            </m:r>
                          </m:sub>
                        </m:sSub>
                      </m:oMath>
                    </m:oMathPara>
                  </a14:m>
                  <a:endParaRPr lang="en-US" sz="2000" dirty="0"/>
                </a:p>
              </p:txBody>
            </p:sp>
          </mc:Choice>
          <mc:Fallback xmlns="">
            <p:sp>
              <p:nvSpPr>
                <p:cNvPr id="2" name="TextBox 1"/>
                <p:cNvSpPr txBox="1">
                  <a:spLocks noRot="1" noChangeAspect="1" noMove="1" noResize="1" noEditPoints="1" noAdjustHandles="1" noChangeArrowheads="1" noChangeShapeType="1" noTextEdit="1"/>
                </p:cNvSpPr>
                <p:nvPr/>
              </p:nvSpPr>
              <p:spPr>
                <a:xfrm>
                  <a:off x="8919028" y="6197601"/>
                  <a:ext cx="1239570" cy="307777"/>
                </a:xfrm>
                <a:prstGeom prst="rect">
                  <a:avLst/>
                </a:prstGeom>
                <a:blipFill rotWithShape="0">
                  <a:blip r:embed="rId3"/>
                  <a:stretch>
                    <a:fillRect l="-3941" r="-493" b="-16000"/>
                  </a:stretch>
                </a:blipFill>
              </p:spPr>
              <p:txBody>
                <a:bodyPr/>
                <a:lstStyle/>
                <a:p>
                  <a:r>
                    <a:rPr lang="en-US">
                      <a:noFill/>
                    </a:rPr>
                    <a:t> </a:t>
                  </a:r>
                </a:p>
              </p:txBody>
            </p:sp>
          </mc:Fallback>
        </mc:AlternateContent>
      </p:grpSp>
    </p:spTree>
    <p:extLst>
      <p:ext uri="{BB962C8B-B14F-4D97-AF65-F5344CB8AC3E}">
        <p14:creationId xmlns:p14="http://schemas.microsoft.com/office/powerpoint/2010/main" val="44934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down)">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down)">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80973" y="0"/>
            <a:ext cx="10733770" cy="6720114"/>
          </a:xfrm>
          <a:prstGeom prst="rect">
            <a:avLst/>
          </a:prstGeom>
        </p:spPr>
      </p:pic>
    </p:spTree>
    <p:extLst>
      <p:ext uri="{BB962C8B-B14F-4D97-AF65-F5344CB8AC3E}">
        <p14:creationId xmlns:p14="http://schemas.microsoft.com/office/powerpoint/2010/main" val="150501828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33600" y="-22259"/>
            <a:ext cx="7848600" cy="6836147"/>
          </a:xfrm>
          <a:prstGeom prst="rect">
            <a:avLst/>
          </a:prstGeom>
        </p:spPr>
      </p:pic>
    </p:spTree>
    <p:extLst>
      <p:ext uri="{BB962C8B-B14F-4D97-AF65-F5344CB8AC3E}">
        <p14:creationId xmlns:p14="http://schemas.microsoft.com/office/powerpoint/2010/main" val="24953484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2"/>
          <p:cNvSpPr>
            <a:spLocks noGrp="1" noChangeArrowheads="1"/>
          </p:cNvSpPr>
          <p:nvPr>
            <p:ph type="title"/>
          </p:nvPr>
        </p:nvSpPr>
        <p:spPr>
          <a:xfrm>
            <a:off x="168499" y="223457"/>
            <a:ext cx="4957293" cy="819731"/>
          </a:xfrm>
          <a:solidFill>
            <a:srgbClr val="66FF66"/>
          </a:solidFill>
        </p:spPr>
        <p:txBody>
          <a:bodyPr/>
          <a:lstStyle/>
          <a:p>
            <a:pPr eaLnBrk="1" hangingPunct="1"/>
            <a:r>
              <a:rPr lang="en-US" altLang="en-US" dirty="0" smtClean="0">
                <a:latin typeface="Arial Black" panose="020B0A04020102020204" pitchFamily="34" charset="0"/>
              </a:rPr>
              <a:t>Conclusion</a:t>
            </a:r>
          </a:p>
        </p:txBody>
      </p:sp>
      <p:sp>
        <p:nvSpPr>
          <p:cNvPr id="69636" name="Rectangle 3"/>
          <p:cNvSpPr>
            <a:spLocks noGrp="1" noChangeArrowheads="1"/>
          </p:cNvSpPr>
          <p:nvPr>
            <p:ph type="body" idx="1"/>
          </p:nvPr>
        </p:nvSpPr>
        <p:spPr>
          <a:xfrm>
            <a:off x="168499" y="1043188"/>
            <a:ext cx="11552349" cy="3464418"/>
          </a:xfrm>
          <a:solidFill>
            <a:schemeClr val="bg1"/>
          </a:solidFill>
        </p:spPr>
        <p:txBody>
          <a:bodyPr>
            <a:normAutofit/>
          </a:bodyPr>
          <a:lstStyle/>
          <a:p>
            <a:pPr marL="0" indent="0" eaLnBrk="1" hangingPunct="1">
              <a:buNone/>
            </a:pPr>
            <a:endParaRPr lang="en-US" altLang="en-US" sz="4000" dirty="0" smtClean="0"/>
          </a:p>
          <a:p>
            <a:pPr eaLnBrk="1" hangingPunct="1"/>
            <a:r>
              <a:rPr lang="en-US" altLang="en-US" sz="4000" dirty="0" smtClean="0"/>
              <a:t>Simple current-source loads reduce the gain realized in the basic gain cell because of their finite resistance (usually comparable to the value of </a:t>
            </a:r>
            <a:r>
              <a:rPr lang="en-US" altLang="en-US" sz="4000" i="1" dirty="0" err="1" smtClean="0"/>
              <a:t>r</a:t>
            </a:r>
            <a:r>
              <a:rPr lang="en-US" altLang="en-US" sz="4000" i="1" baseline="-25000" dirty="0" err="1" smtClean="0"/>
              <a:t>o</a:t>
            </a:r>
            <a:r>
              <a:rPr lang="en-US" altLang="en-US" sz="4000" dirty="0" smtClean="0"/>
              <a:t> of the amplifying transistor).</a:t>
            </a:r>
          </a:p>
        </p:txBody>
      </p:sp>
      <p:pic>
        <p:nvPicPr>
          <p:cNvPr id="2" name="Picture 1"/>
          <p:cNvPicPr>
            <a:picLocks noChangeAspect="1"/>
          </p:cNvPicPr>
          <p:nvPr/>
        </p:nvPicPr>
        <p:blipFill>
          <a:blip r:embed="rId2"/>
          <a:stretch>
            <a:fillRect/>
          </a:stretch>
        </p:blipFill>
        <p:spPr>
          <a:xfrm>
            <a:off x="683671" y="5012387"/>
            <a:ext cx="5937777" cy="1169471"/>
          </a:xfrm>
          <a:prstGeom prst="rect">
            <a:avLst/>
          </a:prstGeom>
        </p:spPr>
      </p:pic>
      <p:pic>
        <p:nvPicPr>
          <p:cNvPr id="3" name="Picture 2"/>
          <p:cNvPicPr>
            <a:picLocks noChangeAspect="1"/>
          </p:cNvPicPr>
          <p:nvPr/>
        </p:nvPicPr>
        <p:blipFill>
          <a:blip r:embed="rId3"/>
          <a:stretch>
            <a:fillRect/>
          </a:stretch>
        </p:blipFill>
        <p:spPr>
          <a:xfrm>
            <a:off x="9110285" y="4992465"/>
            <a:ext cx="2669592" cy="1009089"/>
          </a:xfrm>
          <a:prstGeom prst="rect">
            <a:avLst/>
          </a:prstGeom>
        </p:spPr>
      </p:pic>
    </p:spTree>
    <p:extLst>
      <p:ext uri="{BB962C8B-B14F-4D97-AF65-F5344CB8AC3E}">
        <p14:creationId xmlns:p14="http://schemas.microsoft.com/office/powerpoint/2010/main" val="1952516067"/>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
            <a:ext cx="12159698" cy="3924887"/>
          </a:xfrm>
          <a:prstGeom prst="rect">
            <a:avLst/>
          </a:prstGeom>
        </p:spPr>
      </p:pic>
      <p:pic>
        <p:nvPicPr>
          <p:cNvPr id="2" name="Picture 1"/>
          <p:cNvPicPr>
            <a:picLocks noChangeAspect="1"/>
          </p:cNvPicPr>
          <p:nvPr/>
        </p:nvPicPr>
        <p:blipFill>
          <a:blip r:embed="rId3"/>
          <a:stretch>
            <a:fillRect/>
          </a:stretch>
        </p:blipFill>
        <p:spPr>
          <a:xfrm>
            <a:off x="7751914" y="3924886"/>
            <a:ext cx="4206571" cy="2732156"/>
          </a:xfrm>
          <a:prstGeom prst="rect">
            <a:avLst/>
          </a:prstGeom>
        </p:spPr>
      </p:pic>
    </p:spTree>
    <p:extLst>
      <p:ext uri="{BB962C8B-B14F-4D97-AF65-F5344CB8AC3E}">
        <p14:creationId xmlns:p14="http://schemas.microsoft.com/office/powerpoint/2010/main" val="303955242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279417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76271" y="2023884"/>
            <a:ext cx="9144000" cy="2387600"/>
          </a:xfrm>
          <a:solidFill>
            <a:srgbClr val="00FF00"/>
          </a:solidFill>
        </p:spPr>
        <p:txBody>
          <a:bodyPr/>
          <a:lstStyle/>
          <a:p>
            <a:r>
              <a:rPr lang="en-US" dirty="0" smtClean="0">
                <a:latin typeface="Arial Black" panose="020B0A04020102020204" pitchFamily="34" charset="0"/>
              </a:rPr>
              <a:t>BJT-CURRENT MIRRORS</a:t>
            </a:r>
            <a:endParaRPr lang="en-US" dirty="0">
              <a:latin typeface="Arial Black" panose="020B0A04020102020204" pitchFamily="34" charset="0"/>
            </a:endParaRPr>
          </a:p>
        </p:txBody>
      </p:sp>
      <p:sp>
        <p:nvSpPr>
          <p:cNvPr id="3" name="Subtitle 2"/>
          <p:cNvSpPr>
            <a:spLocks noGrp="1"/>
          </p:cNvSpPr>
          <p:nvPr>
            <p:ph type="subTitle" idx="1"/>
          </p:nvPr>
        </p:nvSpPr>
        <p:spPr>
          <a:xfrm>
            <a:off x="2112135" y="660401"/>
            <a:ext cx="7212169" cy="461962"/>
          </a:xfrm>
          <a:solidFill>
            <a:srgbClr val="FFFF00"/>
          </a:solidFill>
        </p:spPr>
        <p:txBody>
          <a:bodyPr>
            <a:noAutofit/>
          </a:bodyPr>
          <a:lstStyle/>
          <a:p>
            <a:r>
              <a:rPr lang="en-US" sz="4000" dirty="0" smtClean="0">
                <a:latin typeface="Arial Black" panose="020B0A04020102020204" pitchFamily="34" charset="0"/>
              </a:rPr>
              <a:t>LECTURE NO 8</a:t>
            </a:r>
            <a:endParaRPr lang="en-US" sz="4000" dirty="0">
              <a:latin typeface="Arial Black" panose="020B0A04020102020204" pitchFamily="34" charset="0"/>
            </a:endParaRPr>
          </a:p>
        </p:txBody>
      </p:sp>
    </p:spTree>
    <p:extLst>
      <p:ext uri="{BB962C8B-B14F-4D97-AF65-F5344CB8AC3E}">
        <p14:creationId xmlns:p14="http://schemas.microsoft.com/office/powerpoint/2010/main" val="288758332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Rectangle 3"/>
          <p:cNvSpPr>
            <a:spLocks noGrp="1" noChangeArrowheads="1"/>
          </p:cNvSpPr>
          <p:nvPr>
            <p:ph type="body" idx="1"/>
          </p:nvPr>
        </p:nvSpPr>
        <p:spPr>
          <a:xfrm>
            <a:off x="155620" y="241524"/>
            <a:ext cx="7314126" cy="6339580"/>
          </a:xfrm>
        </p:spPr>
        <p:txBody>
          <a:bodyPr>
            <a:normAutofit/>
          </a:bodyPr>
          <a:lstStyle/>
          <a:p>
            <a:pPr eaLnBrk="1" hangingPunct="1"/>
            <a:r>
              <a:rPr lang="en-US" altLang="en-US" dirty="0" smtClean="0"/>
              <a:t>The </a:t>
            </a:r>
            <a:r>
              <a:rPr lang="en-US" altLang="en-US" dirty="0" smtClean="0">
                <a:solidFill>
                  <a:srgbClr val="FF0000"/>
                </a:solidFill>
              </a:rPr>
              <a:t>basic BJT current mirror</a:t>
            </a:r>
            <a:r>
              <a:rPr lang="en-US" altLang="en-US" dirty="0" smtClean="0"/>
              <a:t> is shown</a:t>
            </a:r>
          </a:p>
          <a:p>
            <a:pPr eaLnBrk="1" hangingPunct="1"/>
            <a:endParaRPr lang="en-US" altLang="en-US" dirty="0" smtClean="0"/>
          </a:p>
          <a:p>
            <a:pPr eaLnBrk="1" hangingPunct="1"/>
            <a:r>
              <a:rPr lang="en-US" altLang="en-US" dirty="0" smtClean="0"/>
              <a:t>It works in a fashion very similar to the MOS mirror.  However, with </a:t>
            </a:r>
            <a:r>
              <a:rPr lang="en-US" altLang="en-US" dirty="0" smtClean="0">
                <a:solidFill>
                  <a:srgbClr val="FF0000"/>
                </a:solidFill>
              </a:rPr>
              <a:t>two important differences:</a:t>
            </a:r>
          </a:p>
          <a:p>
            <a:pPr lvl="1"/>
            <a:r>
              <a:rPr lang="en-US" altLang="en-US" dirty="0" smtClean="0"/>
              <a:t>The non-zero base current </a:t>
            </a:r>
            <a:r>
              <a:rPr lang="en-US" dirty="0"/>
              <a:t>of the BJT (or, equivalently, the finite β ) causes an error in the current transfer </a:t>
            </a:r>
            <a:r>
              <a:rPr lang="en-US" dirty="0" smtClean="0"/>
              <a:t>ratio of the BJT mirror</a:t>
            </a:r>
            <a:r>
              <a:rPr lang="en-US" altLang="en-US" dirty="0" smtClean="0"/>
              <a:t> .</a:t>
            </a:r>
          </a:p>
          <a:p>
            <a:pPr lvl="1" eaLnBrk="1" hangingPunct="1"/>
            <a:r>
              <a:rPr lang="en-US" altLang="en-US" dirty="0" smtClean="0"/>
              <a:t>The </a:t>
            </a:r>
            <a:r>
              <a:rPr lang="en-US" altLang="en-US" dirty="0" smtClean="0">
                <a:solidFill>
                  <a:srgbClr val="FF0000"/>
                </a:solidFill>
              </a:rPr>
              <a:t>current transfer ratio</a:t>
            </a:r>
            <a:r>
              <a:rPr lang="en-US" altLang="en-US" dirty="0" smtClean="0"/>
              <a:t> is determined by the relative areas of the emitter-based junctions of </a:t>
            </a:r>
            <a:r>
              <a:rPr lang="en-US" altLang="en-US" i="1" dirty="0" smtClean="0"/>
              <a:t>Q</a:t>
            </a:r>
            <a:r>
              <a:rPr lang="en-US" altLang="en-US" baseline="-25000" dirty="0" smtClean="0"/>
              <a:t>1</a:t>
            </a:r>
            <a:r>
              <a:rPr lang="en-US" altLang="en-US" dirty="0" smtClean="0"/>
              <a:t> and </a:t>
            </a:r>
            <a:r>
              <a:rPr lang="en-US" altLang="en-US" i="1" dirty="0" smtClean="0"/>
              <a:t>Q</a:t>
            </a:r>
            <a:r>
              <a:rPr lang="en-US" altLang="en-US" baseline="-25000" dirty="0" smtClean="0"/>
              <a:t>2</a:t>
            </a:r>
            <a:r>
              <a:rPr lang="en-US" altLang="en-US" dirty="0" smtClean="0"/>
              <a:t>.</a:t>
            </a:r>
          </a:p>
          <a:p>
            <a:pPr eaLnBrk="1" hangingPunct="1"/>
            <a:endParaRPr lang="en-US" altLang="en-US" dirty="0" smtClean="0"/>
          </a:p>
          <a:p>
            <a:pPr lvl="1" eaLnBrk="1" hangingPunct="1"/>
            <a:endParaRPr lang="en-US" altLang="en-US" dirty="0" smtClean="0"/>
          </a:p>
        </p:txBody>
      </p:sp>
      <p:pic>
        <p:nvPicPr>
          <p:cNvPr id="6" name="Picture 5" descr="se07F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0732" y="241524"/>
            <a:ext cx="443865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3"/>
          <a:stretch>
            <a:fillRect/>
          </a:stretch>
        </p:blipFill>
        <p:spPr>
          <a:xfrm>
            <a:off x="6373784" y="4502341"/>
            <a:ext cx="2513895" cy="2355659"/>
          </a:xfrm>
          <a:prstGeom prst="rect">
            <a:avLst/>
          </a:prstGeom>
        </p:spPr>
      </p:pic>
      <p:sp>
        <p:nvSpPr>
          <p:cNvPr id="4" name="Right Arrow 3"/>
          <p:cNvSpPr/>
          <p:nvPr/>
        </p:nvSpPr>
        <p:spPr>
          <a:xfrm>
            <a:off x="4082603" y="4997003"/>
            <a:ext cx="1803042" cy="15841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Recall MOS Mirror</a:t>
            </a:r>
            <a:endParaRPr lang="en-US" dirty="0"/>
          </a:p>
        </p:txBody>
      </p:sp>
    </p:spTree>
    <p:extLst>
      <p:ext uri="{BB962C8B-B14F-4D97-AF65-F5344CB8AC3E}">
        <p14:creationId xmlns:p14="http://schemas.microsoft.com/office/powerpoint/2010/main" val="2386070946"/>
      </p:ext>
    </p:extLst>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355" y="171942"/>
            <a:ext cx="11771290" cy="1000035"/>
          </a:xfrm>
          <a:solidFill>
            <a:srgbClr val="FFFF00"/>
          </a:solidFill>
        </p:spPr>
        <p:txBody>
          <a:bodyPr>
            <a:normAutofit/>
          </a:bodyPr>
          <a:lstStyle/>
          <a:p>
            <a:r>
              <a:rPr lang="en-US" sz="3200" dirty="0" smtClean="0">
                <a:latin typeface="Arial" panose="020B0604020202020204" pitchFamily="34" charset="0"/>
                <a:cs typeface="Arial" panose="020B0604020202020204" pitchFamily="34" charset="0"/>
              </a:rPr>
              <a:t>Case 1: </a:t>
            </a:r>
            <a:r>
              <a:rPr lang="en-US" sz="3200" dirty="0">
                <a:latin typeface="Arial" panose="020B0604020202020204" pitchFamily="34" charset="0"/>
                <a:cs typeface="Arial" panose="020B0604020202020204" pitchFamily="34" charset="0"/>
              </a:rPr>
              <a:t>β sufficiently high that we can neglect the base currents</a:t>
            </a:r>
          </a:p>
        </p:txBody>
      </p:sp>
      <p:pic>
        <p:nvPicPr>
          <p:cNvPr id="5" name="Picture 4"/>
          <p:cNvPicPr>
            <a:picLocks noChangeAspect="1"/>
          </p:cNvPicPr>
          <p:nvPr/>
        </p:nvPicPr>
        <p:blipFill>
          <a:blip r:embed="rId2"/>
          <a:stretch>
            <a:fillRect/>
          </a:stretch>
        </p:blipFill>
        <p:spPr>
          <a:xfrm>
            <a:off x="103318" y="1327151"/>
            <a:ext cx="11922411" cy="1905445"/>
          </a:xfrm>
          <a:prstGeom prst="rect">
            <a:avLst/>
          </a:prstGeom>
        </p:spPr>
      </p:pic>
      <p:pic>
        <p:nvPicPr>
          <p:cNvPr id="6" name="Picture 5" descr="se07F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6555" y="3074876"/>
            <a:ext cx="3479174" cy="3523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4"/>
          <a:stretch>
            <a:fillRect/>
          </a:stretch>
        </p:blipFill>
        <p:spPr>
          <a:xfrm>
            <a:off x="103318" y="3387771"/>
            <a:ext cx="1673967" cy="581028"/>
          </a:xfrm>
          <a:prstGeom prst="rect">
            <a:avLst/>
          </a:prstGeom>
        </p:spPr>
      </p:pic>
      <p:sp>
        <p:nvSpPr>
          <p:cNvPr id="8" name="Rectangle 7"/>
          <p:cNvSpPr/>
          <p:nvPr/>
        </p:nvSpPr>
        <p:spPr>
          <a:xfrm>
            <a:off x="103318" y="4123974"/>
            <a:ext cx="7555606" cy="1200329"/>
          </a:xfrm>
          <a:prstGeom prst="rect">
            <a:avLst/>
          </a:prstGeom>
        </p:spPr>
        <p:txBody>
          <a:bodyPr wrap="square">
            <a:spAutoFit/>
          </a:bodyPr>
          <a:lstStyle/>
          <a:p>
            <a:r>
              <a:rPr lang="en-US" sz="2400" b="0" i="0" u="none" strike="noStrike" baseline="0" dirty="0" smtClean="0">
                <a:latin typeface="Times" panose="02020603050405020304" pitchFamily="18" charset="0"/>
              </a:rPr>
              <a:t>To obtain a current transfer ratio other than unity, say </a:t>
            </a:r>
            <a:r>
              <a:rPr lang="en-US" sz="2400" b="0" i="1" u="none" strike="noStrike" baseline="0" dirty="0" smtClean="0">
                <a:latin typeface="TimesNewRoman,Italic"/>
              </a:rPr>
              <a:t>m</a:t>
            </a:r>
            <a:r>
              <a:rPr lang="en-US" sz="2400" b="0" i="0" u="none" strike="noStrike" baseline="0" dirty="0" smtClean="0">
                <a:latin typeface="Times" panose="02020603050405020304" pitchFamily="18" charset="0"/>
              </a:rPr>
              <a:t>, we simply arrange that the area of the EBJ of Q2 is </a:t>
            </a:r>
            <a:r>
              <a:rPr lang="en-US" sz="2400" b="0" i="1" u="none" strike="noStrike" baseline="0" dirty="0" smtClean="0">
                <a:latin typeface="TimesNewRoman,Italic"/>
              </a:rPr>
              <a:t>m </a:t>
            </a:r>
            <a:r>
              <a:rPr lang="en-US" sz="2400" b="0" i="0" u="none" strike="noStrike" baseline="0" dirty="0" smtClean="0">
                <a:latin typeface="Times" panose="02020603050405020304" pitchFamily="18" charset="0"/>
              </a:rPr>
              <a:t>times that of  Q1 In this case</a:t>
            </a:r>
            <a:endParaRPr lang="en-US" sz="2400" dirty="0"/>
          </a:p>
        </p:txBody>
      </p:sp>
      <p:pic>
        <p:nvPicPr>
          <p:cNvPr id="9" name="Picture 8"/>
          <p:cNvPicPr>
            <a:picLocks noChangeAspect="1"/>
          </p:cNvPicPr>
          <p:nvPr/>
        </p:nvPicPr>
        <p:blipFill>
          <a:blip r:embed="rId5"/>
          <a:stretch>
            <a:fillRect/>
          </a:stretch>
        </p:blipFill>
        <p:spPr>
          <a:xfrm>
            <a:off x="3235462" y="4894645"/>
            <a:ext cx="1426689" cy="514113"/>
          </a:xfrm>
          <a:prstGeom prst="rect">
            <a:avLst/>
          </a:prstGeom>
        </p:spPr>
      </p:pic>
      <p:pic>
        <p:nvPicPr>
          <p:cNvPr id="10" name="Picture 9"/>
          <p:cNvPicPr>
            <a:picLocks noChangeAspect="1"/>
          </p:cNvPicPr>
          <p:nvPr/>
        </p:nvPicPr>
        <p:blipFill>
          <a:blip r:embed="rId6"/>
          <a:stretch>
            <a:fillRect/>
          </a:stretch>
        </p:blipFill>
        <p:spPr>
          <a:xfrm>
            <a:off x="103318" y="5479478"/>
            <a:ext cx="6609899" cy="1230415"/>
          </a:xfrm>
          <a:prstGeom prst="rect">
            <a:avLst/>
          </a:prstGeom>
        </p:spPr>
      </p:pic>
      <p:pic>
        <p:nvPicPr>
          <p:cNvPr id="3" name="Picture 2"/>
          <p:cNvPicPr>
            <a:picLocks noChangeAspect="1"/>
          </p:cNvPicPr>
          <p:nvPr/>
        </p:nvPicPr>
        <p:blipFill>
          <a:blip r:embed="rId7"/>
          <a:stretch>
            <a:fillRect/>
          </a:stretch>
        </p:blipFill>
        <p:spPr>
          <a:xfrm>
            <a:off x="7133538" y="5921829"/>
            <a:ext cx="1765117" cy="719245"/>
          </a:xfrm>
          <a:prstGeom prst="rect">
            <a:avLst/>
          </a:prstGeom>
        </p:spPr>
      </p:pic>
    </p:spTree>
    <p:extLst>
      <p:ext uri="{BB962C8B-B14F-4D97-AF65-F5344CB8AC3E}">
        <p14:creationId xmlns:p14="http://schemas.microsoft.com/office/powerpoint/2010/main" val="201615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10355" y="68910"/>
            <a:ext cx="11771290" cy="1000035"/>
          </a:xfrm>
          <a:solidFill>
            <a:srgbClr val="FFFF00"/>
          </a:solidFill>
        </p:spPr>
        <p:txBody>
          <a:bodyPr>
            <a:normAutofit/>
          </a:bodyPr>
          <a:lstStyle/>
          <a:p>
            <a:r>
              <a:rPr lang="en-US" sz="3200" dirty="0" smtClean="0">
                <a:latin typeface="Arial" panose="020B0604020202020204" pitchFamily="34" charset="0"/>
                <a:cs typeface="Arial" panose="020B0604020202020204" pitchFamily="34" charset="0"/>
              </a:rPr>
              <a:t>Case 2: </a:t>
            </a:r>
            <a:r>
              <a:rPr lang="en-US" sz="3200" b="1" dirty="0">
                <a:latin typeface="+mn-lt"/>
              </a:rPr>
              <a:t>the effect of finite transistor β on the current transfer ratio</a:t>
            </a:r>
            <a:endParaRPr lang="en-US" sz="3200" b="1" dirty="0">
              <a:latin typeface="+mn-lt"/>
              <a:cs typeface="Arial" panose="020B0604020202020204" pitchFamily="34" charset="0"/>
            </a:endParaRPr>
          </a:p>
        </p:txBody>
      </p:sp>
      <p:pic>
        <p:nvPicPr>
          <p:cNvPr id="5" name="Picture 4"/>
          <p:cNvPicPr>
            <a:picLocks noChangeAspect="1"/>
          </p:cNvPicPr>
          <p:nvPr/>
        </p:nvPicPr>
        <p:blipFill>
          <a:blip r:embed="rId2"/>
          <a:stretch>
            <a:fillRect/>
          </a:stretch>
        </p:blipFill>
        <p:spPr>
          <a:xfrm>
            <a:off x="7335709" y="1171977"/>
            <a:ext cx="4856291" cy="4096709"/>
          </a:xfrm>
          <a:prstGeom prst="rect">
            <a:avLst/>
          </a:prstGeom>
        </p:spPr>
      </p:pic>
      <p:pic>
        <p:nvPicPr>
          <p:cNvPr id="6" name="Picture 5"/>
          <p:cNvPicPr>
            <a:picLocks noChangeAspect="1"/>
          </p:cNvPicPr>
          <p:nvPr/>
        </p:nvPicPr>
        <p:blipFill>
          <a:blip r:embed="rId3"/>
          <a:stretch>
            <a:fillRect/>
          </a:stretch>
        </p:blipFill>
        <p:spPr>
          <a:xfrm>
            <a:off x="158396" y="1197734"/>
            <a:ext cx="4146908" cy="845128"/>
          </a:xfrm>
          <a:prstGeom prst="rect">
            <a:avLst/>
          </a:prstGeom>
        </p:spPr>
      </p:pic>
      <p:pic>
        <p:nvPicPr>
          <p:cNvPr id="7" name="Picture 6"/>
          <p:cNvPicPr>
            <a:picLocks noChangeAspect="1"/>
          </p:cNvPicPr>
          <p:nvPr/>
        </p:nvPicPr>
        <p:blipFill>
          <a:blip r:embed="rId4"/>
          <a:stretch>
            <a:fillRect/>
          </a:stretch>
        </p:blipFill>
        <p:spPr>
          <a:xfrm>
            <a:off x="158396" y="2086305"/>
            <a:ext cx="3093677" cy="1138718"/>
          </a:xfrm>
          <a:prstGeom prst="rect">
            <a:avLst/>
          </a:prstGeom>
        </p:spPr>
      </p:pic>
      <p:pic>
        <p:nvPicPr>
          <p:cNvPr id="8" name="Picture 7"/>
          <p:cNvPicPr>
            <a:picLocks noChangeAspect="1"/>
          </p:cNvPicPr>
          <p:nvPr/>
        </p:nvPicPr>
        <p:blipFill>
          <a:blip r:embed="rId5"/>
          <a:stretch>
            <a:fillRect/>
          </a:stretch>
        </p:blipFill>
        <p:spPr>
          <a:xfrm>
            <a:off x="42442" y="3268466"/>
            <a:ext cx="2328010" cy="1248681"/>
          </a:xfrm>
          <a:prstGeom prst="rect">
            <a:avLst/>
          </a:prstGeom>
        </p:spPr>
      </p:pic>
      <p:pic>
        <p:nvPicPr>
          <p:cNvPr id="9" name="Picture 8"/>
          <p:cNvPicPr>
            <a:picLocks noChangeAspect="1"/>
          </p:cNvPicPr>
          <p:nvPr/>
        </p:nvPicPr>
        <p:blipFill>
          <a:blip r:embed="rId6"/>
          <a:stretch>
            <a:fillRect/>
          </a:stretch>
        </p:blipFill>
        <p:spPr>
          <a:xfrm>
            <a:off x="77158" y="4450627"/>
            <a:ext cx="3116859" cy="1026993"/>
          </a:xfrm>
          <a:prstGeom prst="rect">
            <a:avLst/>
          </a:prstGeom>
        </p:spPr>
      </p:pic>
      <p:pic>
        <p:nvPicPr>
          <p:cNvPr id="10" name="Picture 9"/>
          <p:cNvPicPr>
            <a:picLocks noChangeAspect="1"/>
          </p:cNvPicPr>
          <p:nvPr/>
        </p:nvPicPr>
        <p:blipFill>
          <a:blip r:embed="rId7"/>
          <a:stretch>
            <a:fillRect/>
          </a:stretch>
        </p:blipFill>
        <p:spPr>
          <a:xfrm>
            <a:off x="32236" y="5581489"/>
            <a:ext cx="4486312" cy="1213619"/>
          </a:xfrm>
          <a:prstGeom prst="rect">
            <a:avLst/>
          </a:prstGeom>
        </p:spPr>
      </p:pic>
      <mc:AlternateContent xmlns:mc="http://schemas.openxmlformats.org/markup-compatibility/2006" xmlns:a14="http://schemas.microsoft.com/office/drawing/2010/main">
        <mc:Choice Requires="a14">
          <p:sp>
            <p:nvSpPr>
              <p:cNvPr id="11" name="Rectangle 10"/>
              <p:cNvSpPr/>
              <p:nvPr/>
            </p:nvSpPr>
            <p:spPr>
              <a:xfrm>
                <a:off x="4833255" y="5581489"/>
                <a:ext cx="7279016" cy="1200329"/>
              </a:xfrm>
              <a:prstGeom prst="rect">
                <a:avLst/>
              </a:prstGeom>
            </p:spPr>
            <p:txBody>
              <a:bodyPr wrap="square">
                <a:spAutoFit/>
              </a:bodyPr>
              <a:lstStyle/>
              <a:p>
                <a:r>
                  <a:rPr lang="en-US" sz="2400" b="0" i="0" u="none" strike="noStrike" baseline="0" dirty="0" smtClean="0">
                    <a:latin typeface="Times" panose="02020603050405020304" pitchFamily="18" charset="0"/>
                  </a:rPr>
                  <a:t>Taking both the finite </a:t>
                </a:r>
                <a:r>
                  <a:rPr lang="el-GR" sz="2400" b="0" i="0" u="none" strike="noStrike" baseline="0" dirty="0" smtClean="0">
                    <a:latin typeface="Times" panose="02020603050405020304" pitchFamily="18" charset="0"/>
                  </a:rPr>
                  <a:t>β</a:t>
                </a:r>
                <a:r>
                  <a:rPr lang="en-US" sz="2400" b="0" i="0" u="none" strike="noStrike" baseline="0" dirty="0" smtClean="0">
                    <a:latin typeface="Symbol" panose="05050102010706020507" pitchFamily="18" charset="2"/>
                  </a:rPr>
                  <a:t> </a:t>
                </a:r>
                <a:r>
                  <a:rPr lang="en-US" sz="2400" b="0" i="0" u="none" strike="noStrike" baseline="0" dirty="0" smtClean="0">
                    <a:latin typeface="Times" panose="02020603050405020304" pitchFamily="18" charset="0"/>
                  </a:rPr>
                  <a:t>and the finite </a:t>
                </a:r>
                <a14:m>
                  <m:oMath xmlns:m="http://schemas.openxmlformats.org/officeDocument/2006/math">
                    <m:sSub>
                      <m:sSubPr>
                        <m:ctrlPr>
                          <a:rPr lang="en-US" sz="2400" b="0" i="1" u="none" strike="noStrike" baseline="0" smtClean="0">
                            <a:latin typeface="Cambria Math" panose="02040503050406030204" pitchFamily="18" charset="0"/>
                          </a:rPr>
                        </m:ctrlPr>
                      </m:sSubPr>
                      <m:e>
                        <m:r>
                          <a:rPr lang="en-US" sz="2400" b="0" i="1" u="none" strike="noStrike" baseline="0" smtClean="0">
                            <a:latin typeface="Cambria Math" panose="02040503050406030204" pitchFamily="18" charset="0"/>
                          </a:rPr>
                          <m:t>𝑅</m:t>
                        </m:r>
                      </m:e>
                      <m:sub>
                        <m:r>
                          <a:rPr lang="en-US" sz="2400" b="0" i="1" u="none" strike="noStrike" baseline="0" smtClean="0">
                            <a:latin typeface="Cambria Math" panose="02040503050406030204" pitchFamily="18" charset="0"/>
                          </a:rPr>
                          <m:t>0</m:t>
                        </m:r>
                      </m:sub>
                    </m:sSub>
                  </m:oMath>
                </a14:m>
                <a:r>
                  <a:rPr lang="en-US" sz="2400" b="0" i="0" u="none" strike="noStrike" baseline="0" dirty="0" smtClean="0">
                    <a:latin typeface="Times" panose="02020603050405020304" pitchFamily="18" charset="0"/>
                  </a:rPr>
                  <a:t>into account, we can express the output current of a BJT mirror with a nominal current transfer ratio </a:t>
                </a:r>
                <a:r>
                  <a:rPr lang="en-US" sz="2400" b="0" i="1" u="none" strike="noStrike" baseline="0" dirty="0" smtClean="0">
                    <a:latin typeface="TimesNewRoman,Italic"/>
                  </a:rPr>
                  <a:t>m </a:t>
                </a:r>
                <a:r>
                  <a:rPr lang="en-US" sz="2400" b="0" i="0" u="none" strike="noStrike" baseline="0" dirty="0" smtClean="0">
                    <a:latin typeface="Times" panose="02020603050405020304" pitchFamily="18" charset="0"/>
                  </a:rPr>
                  <a:t>as</a:t>
                </a:r>
                <a:endParaRPr lang="en-US" sz="2400" dirty="0"/>
              </a:p>
            </p:txBody>
          </p:sp>
        </mc:Choice>
        <mc:Fallback xmlns="">
          <p:sp>
            <p:nvSpPr>
              <p:cNvPr id="11" name="Rectangle 10"/>
              <p:cNvSpPr>
                <a:spLocks noRot="1" noChangeAspect="1" noMove="1" noResize="1" noEditPoints="1" noAdjustHandles="1" noChangeArrowheads="1" noChangeShapeType="1" noTextEdit="1"/>
              </p:cNvSpPr>
              <p:nvPr/>
            </p:nvSpPr>
            <p:spPr>
              <a:xfrm>
                <a:off x="4833255" y="5581489"/>
                <a:ext cx="7279016" cy="1200329"/>
              </a:xfrm>
              <a:prstGeom prst="rect">
                <a:avLst/>
              </a:prstGeom>
              <a:blipFill rotWithShape="0">
                <a:blip r:embed="rId8"/>
                <a:stretch>
                  <a:fillRect l="-1340" t="-4061" r="-251" b="-10152"/>
                </a:stretch>
              </a:blipFill>
            </p:spPr>
            <p:txBody>
              <a:bodyPr/>
              <a:lstStyle/>
              <a:p>
                <a:r>
                  <a:rPr lang="en-US">
                    <a:noFill/>
                  </a:rPr>
                  <a:t> </a:t>
                </a:r>
              </a:p>
            </p:txBody>
          </p:sp>
        </mc:Fallback>
      </mc:AlternateContent>
    </p:spTree>
    <p:extLst>
      <p:ext uri="{BB962C8B-B14F-4D97-AF65-F5344CB8AC3E}">
        <p14:creationId xmlns:p14="http://schemas.microsoft.com/office/powerpoint/2010/main" val="129628918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8372" y="95509"/>
            <a:ext cx="10969127" cy="6562868"/>
          </a:xfrm>
          <a:prstGeom prst="rect">
            <a:avLst/>
          </a:prstGeom>
        </p:spPr>
      </p:pic>
    </p:spTree>
    <p:extLst>
      <p:ext uri="{BB962C8B-B14F-4D97-AF65-F5344CB8AC3E}">
        <p14:creationId xmlns:p14="http://schemas.microsoft.com/office/powerpoint/2010/main" val="5941392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 y="111907"/>
            <a:ext cx="7138182" cy="858764"/>
          </a:xfrm>
          <a:solidFill>
            <a:srgbClr val="FFFF00"/>
          </a:solidFill>
        </p:spPr>
        <p:txBody>
          <a:bodyPr/>
          <a:lstStyle/>
          <a:p>
            <a:r>
              <a:rPr lang="en-US" dirty="0" smtClean="0">
                <a:latin typeface="Arial Black" panose="020B0A04020102020204" pitchFamily="34" charset="0"/>
              </a:rPr>
              <a:t>BJT –Current Steering </a:t>
            </a:r>
            <a:endParaRPr lang="en-US" dirty="0">
              <a:latin typeface="Arial Black" panose="020B0A04020102020204" pitchFamily="34" charset="0"/>
            </a:endParaRPr>
          </a:p>
        </p:txBody>
      </p:sp>
      <p:pic>
        <p:nvPicPr>
          <p:cNvPr id="4" name="Picture 3"/>
          <p:cNvPicPr>
            <a:picLocks noChangeAspect="1"/>
          </p:cNvPicPr>
          <p:nvPr/>
        </p:nvPicPr>
        <p:blipFill>
          <a:blip r:embed="rId2"/>
          <a:stretch>
            <a:fillRect/>
          </a:stretch>
        </p:blipFill>
        <p:spPr>
          <a:xfrm>
            <a:off x="7175004" y="111907"/>
            <a:ext cx="4838501" cy="5768388"/>
          </a:xfrm>
          <a:prstGeom prst="rect">
            <a:avLst/>
          </a:prstGeom>
        </p:spPr>
      </p:pic>
      <p:pic>
        <p:nvPicPr>
          <p:cNvPr id="5" name="Picture 4"/>
          <p:cNvPicPr>
            <a:picLocks noChangeAspect="1"/>
          </p:cNvPicPr>
          <p:nvPr/>
        </p:nvPicPr>
        <p:blipFill>
          <a:blip r:embed="rId3"/>
          <a:stretch>
            <a:fillRect/>
          </a:stretch>
        </p:blipFill>
        <p:spPr>
          <a:xfrm>
            <a:off x="259159" y="1243393"/>
            <a:ext cx="4007109" cy="782355"/>
          </a:xfrm>
          <a:prstGeom prst="rect">
            <a:avLst/>
          </a:prstGeom>
        </p:spPr>
      </p:pic>
      <p:sp>
        <p:nvSpPr>
          <p:cNvPr id="6" name="Rounded Rectangle 5"/>
          <p:cNvSpPr/>
          <p:nvPr/>
        </p:nvSpPr>
        <p:spPr>
          <a:xfrm>
            <a:off x="7244862" y="731520"/>
            <a:ext cx="2349392" cy="1420837"/>
          </a:xfrm>
          <a:prstGeom prst="round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259159" y="757311"/>
            <a:ext cx="11206010" cy="2379784"/>
            <a:chOff x="259159" y="757311"/>
            <a:chExt cx="11206010" cy="2379784"/>
          </a:xfrm>
        </p:grpSpPr>
        <p:grpSp>
          <p:nvGrpSpPr>
            <p:cNvPr id="9" name="Group 8"/>
            <p:cNvGrpSpPr/>
            <p:nvPr/>
          </p:nvGrpSpPr>
          <p:grpSpPr>
            <a:xfrm>
              <a:off x="259159" y="2366106"/>
              <a:ext cx="5170970" cy="770989"/>
              <a:chOff x="259159" y="2366106"/>
              <a:chExt cx="5170970" cy="770989"/>
            </a:xfrm>
          </p:grpSpPr>
          <p:pic>
            <p:nvPicPr>
              <p:cNvPr id="7" name="Picture 6"/>
              <p:cNvPicPr>
                <a:picLocks noChangeAspect="1"/>
              </p:cNvPicPr>
              <p:nvPr/>
            </p:nvPicPr>
            <p:blipFill>
              <a:blip r:embed="rId4"/>
              <a:stretch>
                <a:fillRect/>
              </a:stretch>
            </p:blipFill>
            <p:spPr>
              <a:xfrm>
                <a:off x="259159" y="2366106"/>
                <a:ext cx="1414896" cy="455935"/>
              </a:xfrm>
              <a:prstGeom prst="rect">
                <a:avLst/>
              </a:prstGeom>
            </p:spPr>
          </p:pic>
          <p:sp>
            <p:nvSpPr>
              <p:cNvPr id="8" name="Rectangular Callout 7"/>
              <p:cNvSpPr/>
              <p:nvPr/>
            </p:nvSpPr>
            <p:spPr>
              <a:xfrm>
                <a:off x="2630658" y="2366106"/>
                <a:ext cx="2799471" cy="770989"/>
              </a:xfrm>
              <a:prstGeom prst="wedgeRectCallout">
                <a:avLst>
                  <a:gd name="adj1" fmla="val 225398"/>
                  <a:gd name="adj2" fmla="val -1473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Two parallel transistors so double current</a:t>
                </a:r>
                <a:endParaRPr lang="en-US" dirty="0"/>
              </a:p>
            </p:txBody>
          </p:sp>
        </p:grpSp>
        <p:sp>
          <p:nvSpPr>
            <p:cNvPr id="10" name="Rounded Rectangle 9"/>
            <p:cNvSpPr/>
            <p:nvPr/>
          </p:nvSpPr>
          <p:spPr>
            <a:xfrm>
              <a:off x="9884811" y="757311"/>
              <a:ext cx="1580358" cy="1268437"/>
            </a:xfrm>
            <a:prstGeom prst="round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ounded Rectangle 11"/>
          <p:cNvSpPr/>
          <p:nvPr/>
        </p:nvSpPr>
        <p:spPr>
          <a:xfrm>
            <a:off x="7171340" y="3717685"/>
            <a:ext cx="2349392" cy="1473293"/>
          </a:xfrm>
          <a:prstGeom prst="roundRect">
            <a:avLst/>
          </a:prstGeom>
          <a:solidFill>
            <a:srgbClr val="FF0000">
              <a:alpha val="1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9800404" y="3709182"/>
            <a:ext cx="2349392" cy="1913206"/>
          </a:xfrm>
          <a:prstGeom prst="roundRect">
            <a:avLst/>
          </a:prstGeom>
          <a:solidFill>
            <a:srgbClr val="FF0000">
              <a:alpha val="1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9636458" y="0"/>
            <a:ext cx="1392614" cy="461665"/>
          </a:xfrm>
          <a:prstGeom prst="rect">
            <a:avLst/>
          </a:prstGeom>
          <a:noFill/>
        </p:spPr>
        <p:txBody>
          <a:bodyPr wrap="square" rtlCol="0">
            <a:spAutoFit/>
          </a:bodyPr>
          <a:lstStyle/>
          <a:p>
            <a:r>
              <a:rPr lang="en-US" sz="2400" b="1" dirty="0" smtClean="0"/>
              <a:t>Source</a:t>
            </a:r>
            <a:endParaRPr lang="en-US" sz="2400" b="1" dirty="0"/>
          </a:p>
        </p:txBody>
      </p:sp>
      <p:sp>
        <p:nvSpPr>
          <p:cNvPr id="15" name="TextBox 14"/>
          <p:cNvSpPr txBox="1"/>
          <p:nvPr/>
        </p:nvSpPr>
        <p:spPr>
          <a:xfrm>
            <a:off x="10332765" y="5880295"/>
            <a:ext cx="1392614" cy="461665"/>
          </a:xfrm>
          <a:prstGeom prst="rect">
            <a:avLst/>
          </a:prstGeom>
          <a:noFill/>
        </p:spPr>
        <p:txBody>
          <a:bodyPr wrap="square" rtlCol="0">
            <a:spAutoFit/>
          </a:bodyPr>
          <a:lstStyle/>
          <a:p>
            <a:r>
              <a:rPr lang="en-US" sz="2400" b="1" dirty="0" smtClean="0"/>
              <a:t>Sink</a:t>
            </a:r>
            <a:endParaRPr lang="en-US" sz="2400" b="1" dirty="0"/>
          </a:p>
        </p:txBody>
      </p:sp>
    </p:spTree>
    <p:extLst>
      <p:ext uri="{BB962C8B-B14F-4D97-AF65-F5344CB8AC3E}">
        <p14:creationId xmlns:p14="http://schemas.microsoft.com/office/powerpoint/2010/main" val="10870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92000" cy="2721440"/>
          </a:xfrm>
          <a:prstGeom prst="rect">
            <a:avLst/>
          </a:prstGeom>
        </p:spPr>
      </p:pic>
      <p:pic>
        <p:nvPicPr>
          <p:cNvPr id="5" name="Picture 4"/>
          <p:cNvPicPr>
            <a:picLocks noChangeAspect="1"/>
          </p:cNvPicPr>
          <p:nvPr/>
        </p:nvPicPr>
        <p:blipFill>
          <a:blip r:embed="rId3"/>
          <a:stretch>
            <a:fillRect/>
          </a:stretch>
        </p:blipFill>
        <p:spPr>
          <a:xfrm>
            <a:off x="4706972" y="4620016"/>
            <a:ext cx="4770829" cy="1362284"/>
          </a:xfrm>
          <a:prstGeom prst="rect">
            <a:avLst/>
          </a:prstGeom>
        </p:spPr>
      </p:pic>
      <p:pic>
        <p:nvPicPr>
          <p:cNvPr id="6" name="Picture 5"/>
          <p:cNvPicPr>
            <a:picLocks noChangeAspect="1"/>
          </p:cNvPicPr>
          <p:nvPr/>
        </p:nvPicPr>
        <p:blipFill>
          <a:blip r:embed="rId4"/>
          <a:stretch>
            <a:fillRect/>
          </a:stretch>
        </p:blipFill>
        <p:spPr>
          <a:xfrm>
            <a:off x="5410437" y="3087983"/>
            <a:ext cx="3363898" cy="994620"/>
          </a:xfrm>
          <a:prstGeom prst="rect">
            <a:avLst/>
          </a:prstGeom>
        </p:spPr>
      </p:pic>
      <p:pic>
        <p:nvPicPr>
          <p:cNvPr id="7" name="Picture 6"/>
          <p:cNvPicPr>
            <a:picLocks noChangeAspect="1"/>
          </p:cNvPicPr>
          <p:nvPr/>
        </p:nvPicPr>
        <p:blipFill>
          <a:blip r:embed="rId5"/>
          <a:stretch>
            <a:fillRect/>
          </a:stretch>
        </p:blipFill>
        <p:spPr>
          <a:xfrm>
            <a:off x="530435" y="4498438"/>
            <a:ext cx="2251402" cy="1277800"/>
          </a:xfrm>
          <a:prstGeom prst="rect">
            <a:avLst/>
          </a:prstGeom>
        </p:spPr>
      </p:pic>
      <p:pic>
        <p:nvPicPr>
          <p:cNvPr id="8" name="Picture 7"/>
          <p:cNvPicPr>
            <a:picLocks noChangeAspect="1"/>
          </p:cNvPicPr>
          <p:nvPr/>
        </p:nvPicPr>
        <p:blipFill>
          <a:blip r:embed="rId6"/>
          <a:stretch>
            <a:fillRect/>
          </a:stretch>
        </p:blipFill>
        <p:spPr>
          <a:xfrm>
            <a:off x="306216" y="2823139"/>
            <a:ext cx="3294774" cy="1259464"/>
          </a:xfrm>
          <a:prstGeom prst="rect">
            <a:avLst/>
          </a:prstGeom>
        </p:spPr>
      </p:pic>
    </p:spTree>
    <p:extLst>
      <p:ext uri="{BB962C8B-B14F-4D97-AF65-F5344CB8AC3E}">
        <p14:creationId xmlns:p14="http://schemas.microsoft.com/office/powerpoint/2010/main" val="146322577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5"/>
          <p:cNvSpPr>
            <a:spLocks noGrp="1" noChangeArrowheads="1"/>
          </p:cNvSpPr>
          <p:nvPr>
            <p:ph type="title"/>
          </p:nvPr>
        </p:nvSpPr>
        <p:spPr>
          <a:xfrm>
            <a:off x="98611" y="154453"/>
            <a:ext cx="10515600" cy="1325563"/>
          </a:xfrm>
        </p:spPr>
        <p:txBody>
          <a:bodyPr/>
          <a:lstStyle/>
          <a:p>
            <a:pPr eaLnBrk="1" hangingPunct="1"/>
            <a:r>
              <a:rPr lang="en-US" altLang="en-US" dirty="0" smtClean="0"/>
              <a:t>Equations Summary of  BJT </a:t>
            </a:r>
            <a:r>
              <a:rPr lang="en-US" altLang="en-US" dirty="0" err="1" smtClean="0"/>
              <a:t>Cascode</a:t>
            </a:r>
            <a:endParaRPr lang="en-US" altLang="en-US" dirty="0" smtClean="0"/>
          </a:p>
        </p:txBody>
      </p:sp>
      <p:pic>
        <p:nvPicPr>
          <p:cNvPr id="2" name="Picture 1"/>
          <p:cNvPicPr>
            <a:picLocks noChangeAspect="1"/>
          </p:cNvPicPr>
          <p:nvPr/>
        </p:nvPicPr>
        <p:blipFill>
          <a:blip r:embed="rId2"/>
          <a:stretch>
            <a:fillRect/>
          </a:stretch>
        </p:blipFill>
        <p:spPr>
          <a:xfrm>
            <a:off x="588869" y="1480016"/>
            <a:ext cx="6134660" cy="5053116"/>
          </a:xfrm>
          <a:prstGeom prst="rect">
            <a:avLst/>
          </a:prstGeom>
        </p:spPr>
      </p:pic>
    </p:spTree>
    <p:extLst>
      <p:ext uri="{BB962C8B-B14F-4D97-AF65-F5344CB8AC3E}">
        <p14:creationId xmlns:p14="http://schemas.microsoft.com/office/powerpoint/2010/main" val="52649045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type="title"/>
          </p:nvPr>
        </p:nvSpPr>
        <p:spPr>
          <a:xfrm>
            <a:off x="152399" y="171942"/>
            <a:ext cx="11696163" cy="836613"/>
          </a:xfrm>
        </p:spPr>
        <p:txBody>
          <a:bodyPr>
            <a:noAutofit/>
          </a:bodyPr>
          <a:lstStyle/>
          <a:p>
            <a:pPr eaLnBrk="1" hangingPunct="1"/>
            <a:r>
              <a:rPr lang="en-US" altLang="en-US" sz="3200" b="1" dirty="0"/>
              <a:t>7.2.3. Effect of the Output Resistance of the Current-Source Load</a:t>
            </a:r>
          </a:p>
        </p:txBody>
      </p:sp>
      <p:sp>
        <p:nvSpPr>
          <p:cNvPr id="15365" name="Rectangle 3"/>
          <p:cNvSpPr>
            <a:spLocks noGrp="1" noChangeArrowheads="1"/>
          </p:cNvSpPr>
          <p:nvPr>
            <p:ph type="body" idx="1"/>
          </p:nvPr>
        </p:nvSpPr>
        <p:spPr>
          <a:xfrm>
            <a:off x="381000" y="1215231"/>
            <a:ext cx="10515600" cy="1579484"/>
          </a:xfrm>
        </p:spPr>
        <p:txBody>
          <a:bodyPr/>
          <a:lstStyle/>
          <a:p>
            <a:pPr eaLnBrk="1" hangingPunct="1"/>
            <a:r>
              <a:rPr lang="en-US" altLang="en-US" dirty="0" smtClean="0"/>
              <a:t>The </a:t>
            </a:r>
            <a:r>
              <a:rPr lang="en-US" altLang="en-US" dirty="0" smtClean="0">
                <a:solidFill>
                  <a:srgbClr val="FF0000"/>
                </a:solidFill>
              </a:rPr>
              <a:t>current-source load of the CS amplifier</a:t>
            </a:r>
            <a:r>
              <a:rPr lang="en-US" altLang="en-US" dirty="0" smtClean="0"/>
              <a:t> in Figure on left can be implemented using a PMOS transistor biased in the saturation region to provide the required current </a:t>
            </a:r>
            <a:r>
              <a:rPr lang="en-US" altLang="en-US" i="1" dirty="0" smtClean="0"/>
              <a:t>I</a:t>
            </a:r>
            <a:r>
              <a:rPr lang="en-US" altLang="en-US" dirty="0" smtClean="0"/>
              <a:t>, as shown in Figure on right.</a:t>
            </a:r>
          </a:p>
          <a:p>
            <a:pPr eaLnBrk="1" hangingPunct="1"/>
            <a:endParaRPr lang="en-US" altLang="en-US" dirty="0" smtClean="0"/>
          </a:p>
        </p:txBody>
      </p:sp>
      <p:sp>
        <p:nvSpPr>
          <p:cNvPr id="15366" name="Rectangle 6"/>
          <p:cNvSpPr>
            <a:spLocks noChangeArrowheads="1"/>
          </p:cNvSpPr>
          <p:nvPr/>
        </p:nvSpPr>
        <p:spPr bwMode="auto">
          <a:xfrm>
            <a:off x="1524000" y="6172200"/>
            <a:ext cx="9144000" cy="685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
              <a:defRPr sz="2400">
                <a:solidFill>
                  <a:schemeClr val="tx1"/>
                </a:solidFill>
                <a:latin typeface="Calibri" panose="020F0502020204030204" pitchFamily="34" charset="0"/>
              </a:defRPr>
            </a:lvl1pPr>
            <a:lvl2pPr marL="742950" indent="-285750">
              <a:spcBef>
                <a:spcPct val="20000"/>
              </a:spcBef>
              <a:buFont typeface="Wingdings" panose="05000000000000000000" pitchFamily="2" charset="2"/>
              <a:buChar char="§"/>
              <a:defRPr sz="2400">
                <a:solidFill>
                  <a:schemeClr val="tx1"/>
                </a:solidFill>
                <a:latin typeface="Calibri" panose="020F0502020204030204" pitchFamily="34" charset="0"/>
              </a:defRPr>
            </a:lvl2pPr>
            <a:lvl3pPr marL="1143000" indent="-228600">
              <a:spcBef>
                <a:spcPct val="20000"/>
              </a:spcBef>
              <a:buFont typeface="Wingdings" panose="05000000000000000000" pitchFamily="2" charset="2"/>
              <a:buChar char="§"/>
              <a:defRPr sz="2000">
                <a:solidFill>
                  <a:schemeClr val="tx1"/>
                </a:solidFill>
                <a:latin typeface="Calibri" panose="020F0502020204030204" pitchFamily="34" charset="0"/>
              </a:defRPr>
            </a:lvl3pPr>
            <a:lvl4pPr marL="1600200" indent="-228600">
              <a:spcBef>
                <a:spcPct val="20000"/>
              </a:spcBef>
              <a:buFont typeface="Wingdings" panose="05000000000000000000" pitchFamily="2" charset="2"/>
              <a:buChar char="§"/>
              <a:defRPr sz="2000">
                <a:solidFill>
                  <a:schemeClr val="tx1"/>
                </a:solidFill>
                <a:latin typeface="Calibri" panose="020F0502020204030204" pitchFamily="34" charset="0"/>
              </a:defRPr>
            </a:lvl4pPr>
            <a:lvl5pPr marL="2057400" indent="-228600">
              <a:spcBef>
                <a:spcPct val="20000"/>
              </a:spcBef>
              <a:buFont typeface="Wingdings" panose="05000000000000000000" pitchFamily="2" charset="2"/>
              <a:buChar char="§"/>
              <a:defRPr sz="16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9pPr>
          </a:lstStyle>
          <a:p>
            <a:pPr algn="r" eaLnBrk="1" hangingPunct="1">
              <a:spcBef>
                <a:spcPct val="0"/>
              </a:spcBef>
              <a:buFontTx/>
              <a:buNone/>
            </a:pPr>
            <a:endParaRPr lang="en-US" altLang="en-US" sz="1600"/>
          </a:p>
        </p:txBody>
      </p:sp>
      <p:pic>
        <p:nvPicPr>
          <p:cNvPr id="1536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7798" y="3228975"/>
            <a:ext cx="2238375"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p:cNvGrpSpPr/>
          <p:nvPr/>
        </p:nvGrpSpPr>
        <p:grpSpPr>
          <a:xfrm>
            <a:off x="7066207" y="3105150"/>
            <a:ext cx="4622555" cy="3448050"/>
            <a:chOff x="7066207" y="3105150"/>
            <a:chExt cx="4622555" cy="3448050"/>
          </a:xfrm>
        </p:grpSpPr>
        <p:pic>
          <p:nvPicPr>
            <p:cNvPr id="1536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7987" y="3105150"/>
              <a:ext cx="2390775"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ight Arrow 1"/>
            <p:cNvSpPr/>
            <p:nvPr/>
          </p:nvSpPr>
          <p:spPr>
            <a:xfrm>
              <a:off x="7066207" y="3953814"/>
              <a:ext cx="2231780" cy="3514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ounded Rectangle 2"/>
          <p:cNvSpPr/>
          <p:nvPr/>
        </p:nvSpPr>
        <p:spPr>
          <a:xfrm>
            <a:off x="152399" y="2697329"/>
            <a:ext cx="4058993" cy="10632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FF0000"/>
                </a:solidFill>
              </a:rPr>
              <a:t>Why PMOS as current source for NMOS amplifier and vice versa ?</a:t>
            </a:r>
            <a:endParaRPr lang="en-US" sz="2000" b="1" dirty="0">
              <a:solidFill>
                <a:srgbClr val="FF0000"/>
              </a:solidFill>
            </a:endParaRPr>
          </a:p>
          <a:p>
            <a:pPr algn="ctr"/>
            <a:r>
              <a:rPr lang="en-US" sz="2000" b="1" dirty="0" smtClean="0">
                <a:solidFill>
                  <a:srgbClr val="FF0000"/>
                </a:solidFill>
              </a:rPr>
              <a:t> </a:t>
            </a:r>
            <a:endParaRPr lang="en-US" sz="2000" b="1" dirty="0">
              <a:solidFill>
                <a:srgbClr val="FF0000"/>
              </a:solidFill>
            </a:endParaRPr>
          </a:p>
        </p:txBody>
      </p:sp>
      <mc:AlternateContent xmlns:mc="http://schemas.openxmlformats.org/markup-compatibility/2006" xmlns:a14="http://schemas.microsoft.com/office/drawing/2010/main">
        <mc:Choice Requires="a14">
          <p:sp>
            <p:nvSpPr>
              <p:cNvPr id="4" name="Rounded Rectangle 3"/>
              <p:cNvSpPr/>
              <p:nvPr/>
            </p:nvSpPr>
            <p:spPr>
              <a:xfrm>
                <a:off x="152399" y="4027542"/>
                <a:ext cx="4523033" cy="2430351"/>
              </a:xfrm>
              <a:prstGeom prst="roundRect">
                <a:avLst/>
              </a:prstGeom>
              <a:solidFill>
                <a:srgbClr val="00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Drain to Drain connected impedance is </a:t>
                </a:r>
                <a14:m>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𝒓</m:t>
                        </m:r>
                      </m:e>
                      <m:sub>
                        <m:r>
                          <a:rPr lang="en-US" sz="2000" b="1" i="1" smtClean="0">
                            <a:solidFill>
                              <a:schemeClr val="tx1"/>
                            </a:solidFill>
                            <a:latin typeface="Cambria Math" panose="02040503050406030204" pitchFamily="18" charset="0"/>
                          </a:rPr>
                          <m:t>𝟎𝟏</m:t>
                        </m:r>
                      </m:sub>
                    </m:sSub>
                    <m:r>
                      <a:rPr lang="en-US" sz="2000" b="1" i="1" smtClean="0">
                        <a:solidFill>
                          <a:schemeClr val="tx1"/>
                        </a:solidFill>
                        <a:latin typeface="Cambria Math" panose="02040503050406030204" pitchFamily="18" charset="0"/>
                      </a:rPr>
                      <m:t>\\</m:t>
                    </m:r>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𝒓</m:t>
                        </m:r>
                      </m:e>
                      <m:sub>
                        <m:r>
                          <a:rPr lang="en-US" sz="2000" b="1" i="1" smtClean="0">
                            <a:solidFill>
                              <a:schemeClr val="tx1"/>
                            </a:solidFill>
                            <a:latin typeface="Cambria Math" panose="02040503050406030204" pitchFamily="18" charset="0"/>
                          </a:rPr>
                          <m:t>𝟎𝟐</m:t>
                        </m:r>
                      </m:sub>
                    </m:sSub>
                  </m:oMath>
                </a14:m>
                <a:r>
                  <a:rPr lang="en-US" sz="2000" b="1" dirty="0" smtClean="0">
                    <a:solidFill>
                      <a:schemeClr val="tx1"/>
                    </a:solidFill>
                  </a:rPr>
                  <a:t> </a:t>
                </a:r>
              </a:p>
              <a:p>
                <a:pPr algn="ctr"/>
                <a:r>
                  <a:rPr lang="en-US" sz="2000" b="1" dirty="0" smtClean="0">
                    <a:solidFill>
                      <a:schemeClr val="tx1"/>
                    </a:solidFill>
                  </a:rPr>
                  <a:t> </a:t>
                </a:r>
              </a:p>
              <a:p>
                <a:pPr algn="ctr"/>
                <a:endParaRPr lang="en-US" sz="2000" b="1" dirty="0">
                  <a:solidFill>
                    <a:schemeClr val="tx1"/>
                  </a:solidFill>
                </a:endParaRPr>
              </a:p>
              <a:p>
                <a:pPr algn="ctr"/>
                <a:r>
                  <a:rPr lang="en-US" sz="2000" b="1" dirty="0" smtClean="0">
                    <a:solidFill>
                      <a:schemeClr val="tx1"/>
                    </a:solidFill>
                  </a:rPr>
                  <a:t>While Source to Drain connected impedance is </a:t>
                </a:r>
                <a14:m>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𝒓</m:t>
                        </m:r>
                      </m:e>
                      <m:sub>
                        <m:r>
                          <a:rPr lang="en-US" sz="2000" b="1" i="1" smtClean="0">
                            <a:solidFill>
                              <a:schemeClr val="tx1"/>
                            </a:solidFill>
                            <a:latin typeface="Cambria Math" panose="02040503050406030204" pitchFamily="18" charset="0"/>
                          </a:rPr>
                          <m:t>𝟎𝟏</m:t>
                        </m:r>
                      </m:sub>
                    </m:sSub>
                    <m:r>
                      <a:rPr lang="en-US" sz="2000" b="1" i="1" smtClean="0">
                        <a:solidFill>
                          <a:schemeClr val="tx1"/>
                        </a:solidFill>
                        <a:latin typeface="Cambria Math" panose="02040503050406030204" pitchFamily="18" charset="0"/>
                      </a:rPr>
                      <m:t>\\</m:t>
                    </m:r>
                    <m:f>
                      <m:fPr>
                        <m:ctrlPr>
                          <a:rPr lang="en-US" sz="2000" b="1" i="1" smtClean="0">
                            <a:solidFill>
                              <a:schemeClr val="tx1"/>
                            </a:solidFill>
                            <a:latin typeface="Cambria Math" panose="02040503050406030204" pitchFamily="18" charset="0"/>
                          </a:rPr>
                        </m:ctrlPr>
                      </m:fPr>
                      <m:num>
                        <m:r>
                          <a:rPr lang="en-US" sz="2000" b="1" i="1" smtClean="0">
                            <a:solidFill>
                              <a:schemeClr val="tx1"/>
                            </a:solidFill>
                            <a:latin typeface="Cambria Math" panose="02040503050406030204" pitchFamily="18" charset="0"/>
                          </a:rPr>
                          <m:t>𝟏</m:t>
                        </m:r>
                      </m:num>
                      <m:den>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𝒈</m:t>
                            </m:r>
                          </m:e>
                          <m:sub>
                            <m:r>
                              <a:rPr lang="en-US" sz="2000" b="1" i="1" smtClean="0">
                                <a:solidFill>
                                  <a:schemeClr val="tx1"/>
                                </a:solidFill>
                                <a:latin typeface="Cambria Math" panose="02040503050406030204" pitchFamily="18" charset="0"/>
                              </a:rPr>
                              <m:t>𝒎</m:t>
                            </m:r>
                            <m:r>
                              <a:rPr lang="en-US" sz="2000" b="1" i="1" smtClean="0">
                                <a:solidFill>
                                  <a:schemeClr val="tx1"/>
                                </a:solidFill>
                                <a:latin typeface="Cambria Math" panose="02040503050406030204" pitchFamily="18" charset="0"/>
                              </a:rPr>
                              <m:t>𝟐</m:t>
                            </m:r>
                          </m:sub>
                        </m:sSub>
                      </m:den>
                    </m:f>
                  </m:oMath>
                </a14:m>
                <a:endParaRPr lang="en-US" sz="2000" b="1" dirty="0">
                  <a:solidFill>
                    <a:schemeClr val="tx1"/>
                  </a:solidFill>
                </a:endParaRPr>
              </a:p>
            </p:txBody>
          </p:sp>
        </mc:Choice>
        <mc:Fallback xmlns="">
          <p:sp>
            <p:nvSpPr>
              <p:cNvPr id="4" name="Rounded Rectangle 3"/>
              <p:cNvSpPr>
                <a:spLocks noRot="1" noChangeAspect="1" noMove="1" noResize="1" noEditPoints="1" noAdjustHandles="1" noChangeArrowheads="1" noChangeShapeType="1" noTextEdit="1"/>
              </p:cNvSpPr>
              <p:nvPr/>
            </p:nvSpPr>
            <p:spPr>
              <a:xfrm>
                <a:off x="152399" y="4027542"/>
                <a:ext cx="4523033" cy="2430351"/>
              </a:xfrm>
              <a:prstGeom prst="round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076339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ChangeArrowheads="1"/>
          </p:cNvSpPr>
          <p:nvPr>
            <p:ph type="title"/>
          </p:nvPr>
        </p:nvSpPr>
        <p:spPr/>
        <p:txBody>
          <a:bodyPr/>
          <a:lstStyle/>
          <a:p>
            <a:pPr eaLnBrk="1" hangingPunct="1"/>
            <a:r>
              <a:rPr lang="en-US" altLang="en-US" dirty="0" err="1" smtClean="0"/>
              <a:t>BiMOS</a:t>
            </a:r>
            <a:r>
              <a:rPr lang="en-US" altLang="en-US" dirty="0" smtClean="0"/>
              <a:t> </a:t>
            </a:r>
            <a:r>
              <a:rPr lang="en-US" altLang="en-US" dirty="0" err="1" smtClean="0"/>
              <a:t>Cascodes</a:t>
            </a:r>
            <a:endParaRPr lang="en-US" altLang="en-US" dirty="0" smtClean="0"/>
          </a:p>
        </p:txBody>
      </p:sp>
      <p:sp>
        <p:nvSpPr>
          <p:cNvPr id="48132" name="Rectangle 3"/>
          <p:cNvSpPr>
            <a:spLocks noGrp="1" noChangeArrowheads="1"/>
          </p:cNvSpPr>
          <p:nvPr>
            <p:ph type="body" idx="1"/>
          </p:nvPr>
        </p:nvSpPr>
        <p:spPr>
          <a:xfrm>
            <a:off x="838200" y="1542245"/>
            <a:ext cx="10276268" cy="4800600"/>
          </a:xfrm>
          <a:solidFill>
            <a:schemeClr val="bg1"/>
          </a:solidFill>
        </p:spPr>
        <p:txBody>
          <a:bodyPr>
            <a:normAutofit/>
          </a:bodyPr>
          <a:lstStyle/>
          <a:p>
            <a:pPr eaLnBrk="1" hangingPunct="1"/>
            <a:r>
              <a:rPr lang="en-US" altLang="en-US" dirty="0" smtClean="0"/>
              <a:t>Certain advanced </a:t>
            </a:r>
            <a:r>
              <a:rPr lang="en-US" altLang="en-US" dirty="0" smtClean="0">
                <a:solidFill>
                  <a:srgbClr val="FF0000"/>
                </a:solidFill>
              </a:rPr>
              <a:t>CMOS technologies allow the fabrication of bipolar transistors</a:t>
            </a:r>
            <a:r>
              <a:rPr lang="en-US" altLang="en-US" dirty="0" smtClean="0"/>
              <a:t>.</a:t>
            </a:r>
          </a:p>
          <a:p>
            <a:pPr eaLnBrk="1" hangingPunct="1"/>
            <a:r>
              <a:rPr lang="en-US" altLang="en-US" dirty="0" smtClean="0"/>
              <a:t>They permit the circuit designer to </a:t>
            </a:r>
            <a:r>
              <a:rPr lang="en-US" altLang="en-US" dirty="0" smtClean="0">
                <a:solidFill>
                  <a:srgbClr val="FF0000"/>
                </a:solidFill>
              </a:rPr>
              <a:t>combine MOS and bipolar transistors in circuits</a:t>
            </a:r>
            <a:r>
              <a:rPr lang="en-US" altLang="en-US" dirty="0" smtClean="0"/>
              <a:t> that take advantage of the unique features of each.</a:t>
            </a:r>
          </a:p>
          <a:p>
            <a:pPr eaLnBrk="1" hangingPunct="1"/>
            <a:r>
              <a:rPr lang="en-US" altLang="en-US" dirty="0" smtClean="0"/>
              <a:t>The resulting technology is called </a:t>
            </a:r>
            <a:r>
              <a:rPr lang="en-US" altLang="en-US" dirty="0" err="1" smtClean="0">
                <a:solidFill>
                  <a:srgbClr val="FF0000"/>
                </a:solidFill>
              </a:rPr>
              <a:t>BiCMOS</a:t>
            </a:r>
            <a:r>
              <a:rPr lang="en-US" altLang="en-US" dirty="0" smtClean="0">
                <a:solidFill>
                  <a:srgbClr val="FF0000"/>
                </a:solidFill>
              </a:rPr>
              <a:t>.</a:t>
            </a:r>
          </a:p>
        </p:txBody>
      </p:sp>
    </p:spTree>
    <p:extLst>
      <p:ext uri="{BB962C8B-B14F-4D97-AF65-F5344CB8AC3E}">
        <p14:creationId xmlns:p14="http://schemas.microsoft.com/office/powerpoint/2010/main" val="3276395187"/>
      </p:ext>
    </p:extLst>
  </p:cSld>
  <p:clrMapOvr>
    <a:masterClrMapping/>
  </p:clrMapOvr>
  <p:transition>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5"/>
          <p:cNvSpPr>
            <a:spLocks noChangeArrowheads="1"/>
          </p:cNvSpPr>
          <p:nvPr/>
        </p:nvSpPr>
        <p:spPr bwMode="auto">
          <a:xfrm>
            <a:off x="1524000" y="0"/>
            <a:ext cx="9144000" cy="68580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
              <a:defRPr sz="2400">
                <a:solidFill>
                  <a:schemeClr val="tx1"/>
                </a:solidFill>
                <a:latin typeface="Calibri" panose="020F0502020204030204" pitchFamily="34" charset="0"/>
              </a:defRPr>
            </a:lvl1pPr>
            <a:lvl2pPr marL="742950" indent="-285750">
              <a:spcBef>
                <a:spcPct val="20000"/>
              </a:spcBef>
              <a:buFont typeface="Wingdings" panose="05000000000000000000" pitchFamily="2" charset="2"/>
              <a:buChar char="§"/>
              <a:defRPr sz="2400">
                <a:solidFill>
                  <a:schemeClr val="tx1"/>
                </a:solidFill>
                <a:latin typeface="Calibri" panose="020F0502020204030204" pitchFamily="34" charset="0"/>
              </a:defRPr>
            </a:lvl2pPr>
            <a:lvl3pPr marL="1143000" indent="-228600">
              <a:spcBef>
                <a:spcPct val="20000"/>
              </a:spcBef>
              <a:buFont typeface="Wingdings" panose="05000000000000000000" pitchFamily="2" charset="2"/>
              <a:buChar char="§"/>
              <a:defRPr sz="2000">
                <a:solidFill>
                  <a:schemeClr val="tx1"/>
                </a:solidFill>
                <a:latin typeface="Calibri" panose="020F0502020204030204" pitchFamily="34" charset="0"/>
              </a:defRPr>
            </a:lvl3pPr>
            <a:lvl4pPr marL="1600200" indent="-228600">
              <a:spcBef>
                <a:spcPct val="20000"/>
              </a:spcBef>
              <a:buFont typeface="Wingdings" panose="05000000000000000000" pitchFamily="2" charset="2"/>
              <a:buChar char="§"/>
              <a:defRPr sz="2000">
                <a:solidFill>
                  <a:schemeClr val="tx1"/>
                </a:solidFill>
                <a:latin typeface="Calibri" panose="020F0502020204030204" pitchFamily="34" charset="0"/>
              </a:defRPr>
            </a:lvl4pPr>
            <a:lvl5pPr marL="2057400" indent="-228600">
              <a:spcBef>
                <a:spcPct val="20000"/>
              </a:spcBef>
              <a:buFont typeface="Wingdings" panose="05000000000000000000" pitchFamily="2" charset="2"/>
              <a:buChar char="§"/>
              <a:defRPr sz="16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9pPr>
          </a:lstStyle>
          <a:p>
            <a:pPr algn="r" eaLnBrk="1" hangingPunct="1">
              <a:spcBef>
                <a:spcPct val="0"/>
              </a:spcBef>
              <a:buFontTx/>
              <a:buNone/>
            </a:pPr>
            <a:endParaRPr lang="en-US" altLang="en-US" sz="1600"/>
          </a:p>
        </p:txBody>
      </p:sp>
      <p:pic>
        <p:nvPicPr>
          <p:cNvPr id="49156" name="Picture 5" descr="se07F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5357" y="342901"/>
            <a:ext cx="57912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7" name="Rectangle 4"/>
          <p:cNvSpPr>
            <a:spLocks noChangeArrowheads="1"/>
          </p:cNvSpPr>
          <p:nvPr/>
        </p:nvSpPr>
        <p:spPr bwMode="auto">
          <a:xfrm>
            <a:off x="7491270" y="6048347"/>
            <a:ext cx="28593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Wingdings" panose="05000000000000000000" pitchFamily="2" charset="2"/>
              <a:buChar char="§"/>
              <a:defRPr sz="2400">
                <a:solidFill>
                  <a:schemeClr val="tx1"/>
                </a:solidFill>
                <a:latin typeface="Calibri" panose="020F0502020204030204" pitchFamily="34" charset="0"/>
              </a:defRPr>
            </a:lvl1pPr>
            <a:lvl2pPr marL="742950" indent="-285750">
              <a:spcBef>
                <a:spcPct val="20000"/>
              </a:spcBef>
              <a:buFont typeface="Wingdings" panose="05000000000000000000" pitchFamily="2" charset="2"/>
              <a:buChar char="§"/>
              <a:defRPr sz="2400">
                <a:solidFill>
                  <a:schemeClr val="tx1"/>
                </a:solidFill>
                <a:latin typeface="Calibri" panose="020F0502020204030204" pitchFamily="34" charset="0"/>
              </a:defRPr>
            </a:lvl2pPr>
            <a:lvl3pPr marL="1143000" indent="-228600">
              <a:spcBef>
                <a:spcPct val="20000"/>
              </a:spcBef>
              <a:buFont typeface="Wingdings" panose="05000000000000000000" pitchFamily="2" charset="2"/>
              <a:buChar char="§"/>
              <a:defRPr sz="2000">
                <a:solidFill>
                  <a:schemeClr val="tx1"/>
                </a:solidFill>
                <a:latin typeface="Calibri" panose="020F0502020204030204" pitchFamily="34" charset="0"/>
              </a:defRPr>
            </a:lvl3pPr>
            <a:lvl4pPr marL="1600200" indent="-228600">
              <a:spcBef>
                <a:spcPct val="20000"/>
              </a:spcBef>
              <a:buFont typeface="Wingdings" panose="05000000000000000000" pitchFamily="2" charset="2"/>
              <a:buChar char="§"/>
              <a:defRPr sz="2000">
                <a:solidFill>
                  <a:schemeClr val="tx1"/>
                </a:solidFill>
                <a:latin typeface="Calibri" panose="020F0502020204030204" pitchFamily="34" charset="0"/>
              </a:defRPr>
            </a:lvl4pPr>
            <a:lvl5pPr marL="2057400" indent="-228600">
              <a:spcBef>
                <a:spcPct val="20000"/>
              </a:spcBef>
              <a:buFont typeface="Wingdings" panose="05000000000000000000" pitchFamily="2" charset="2"/>
              <a:buChar char="§"/>
              <a:defRPr sz="16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9pPr>
          </a:lstStyle>
          <a:p>
            <a:pPr eaLnBrk="1" hangingPunct="1">
              <a:spcBef>
                <a:spcPct val="0"/>
              </a:spcBef>
              <a:buFontTx/>
              <a:buNone/>
            </a:pPr>
            <a:r>
              <a:rPr lang="en-US" altLang="en-US" sz="2000" b="1" dirty="0"/>
              <a:t>Figure </a:t>
            </a:r>
            <a:r>
              <a:rPr lang="en-US" altLang="en-US" sz="2000" b="1" dirty="0" smtClean="0"/>
              <a:t> </a:t>
            </a:r>
            <a:r>
              <a:rPr lang="en-US" altLang="en-US" sz="2000" dirty="0" err="1"/>
              <a:t>BiCMOS</a:t>
            </a:r>
            <a:r>
              <a:rPr lang="en-US" altLang="en-US" sz="2000" dirty="0"/>
              <a:t> </a:t>
            </a:r>
            <a:r>
              <a:rPr lang="en-US" altLang="en-US" sz="2000" dirty="0" err="1"/>
              <a:t>cascodes</a:t>
            </a:r>
            <a:r>
              <a:rPr lang="en-US" altLang="en-US" sz="2000" dirty="0"/>
              <a:t>.</a:t>
            </a:r>
          </a:p>
        </p:txBody>
      </p:sp>
      <p:sp>
        <p:nvSpPr>
          <p:cNvPr id="2" name="Rectangle 1"/>
          <p:cNvSpPr/>
          <p:nvPr/>
        </p:nvSpPr>
        <p:spPr>
          <a:xfrm>
            <a:off x="0" y="342901"/>
            <a:ext cx="5306096" cy="5262979"/>
          </a:xfrm>
          <a:prstGeom prst="rect">
            <a:avLst/>
          </a:prstGeom>
        </p:spPr>
        <p:txBody>
          <a:bodyPr wrap="square">
            <a:spAutoFit/>
          </a:bodyPr>
          <a:lstStyle/>
          <a:p>
            <a:r>
              <a:rPr lang="en-US" altLang="en-US" sz="2800" dirty="0">
                <a:latin typeface="Arial" panose="020B0604020202020204" pitchFamily="34" charset="0"/>
                <a:cs typeface="Arial" panose="020B0604020202020204" pitchFamily="34" charset="0"/>
              </a:rPr>
              <a:t>Figure </a:t>
            </a:r>
            <a:r>
              <a:rPr lang="en-US" altLang="en-US" sz="2800" dirty="0" smtClean="0">
                <a:latin typeface="Arial" panose="020B0604020202020204" pitchFamily="34" charset="0"/>
                <a:cs typeface="Arial" panose="020B0604020202020204" pitchFamily="34" charset="0"/>
              </a:rPr>
              <a:t>shows </a:t>
            </a:r>
            <a:r>
              <a:rPr lang="en-US" altLang="en-US" sz="2800" dirty="0">
                <a:solidFill>
                  <a:srgbClr val="FF0000"/>
                </a:solidFill>
                <a:latin typeface="Arial" panose="020B0604020202020204" pitchFamily="34" charset="0"/>
                <a:cs typeface="Arial" panose="020B0604020202020204" pitchFamily="34" charset="0"/>
              </a:rPr>
              <a:t>two possible</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BiCMOS</a:t>
            </a:r>
            <a:r>
              <a:rPr lang="en-US" altLang="en-US" sz="2800" dirty="0">
                <a:latin typeface="Arial" panose="020B0604020202020204" pitchFamily="34" charset="0"/>
                <a:cs typeface="Arial" panose="020B0604020202020204" pitchFamily="34" charset="0"/>
              </a:rPr>
              <a:t> </a:t>
            </a:r>
            <a:r>
              <a:rPr lang="en-US" altLang="en-US" sz="2800" dirty="0" err="1">
                <a:latin typeface="Arial" panose="020B0604020202020204" pitchFamily="34" charset="0"/>
                <a:cs typeface="Arial" panose="020B0604020202020204" pitchFamily="34" charset="0"/>
              </a:rPr>
              <a:t>cascode</a:t>
            </a:r>
            <a:r>
              <a:rPr lang="en-US" altLang="en-US" sz="2800" dirty="0">
                <a:latin typeface="Arial" panose="020B0604020202020204" pitchFamily="34" charset="0"/>
                <a:cs typeface="Arial" panose="020B0604020202020204" pitchFamily="34" charset="0"/>
              </a:rPr>
              <a:t> amplifiers</a:t>
            </a:r>
            <a:r>
              <a:rPr lang="en-US" altLang="en-US" sz="2800" dirty="0" smtClean="0">
                <a:latin typeface="Arial" panose="020B0604020202020204" pitchFamily="34" charset="0"/>
                <a:cs typeface="Arial" panose="020B0604020202020204" pitchFamily="34" charset="0"/>
              </a:rPr>
              <a:t>.</a:t>
            </a:r>
          </a:p>
          <a:p>
            <a:endParaRPr lang="en-US" altLang="en-US" sz="2800" dirty="0">
              <a:latin typeface="Arial" panose="020B0604020202020204" pitchFamily="34" charset="0"/>
              <a:cs typeface="Arial" panose="020B0604020202020204" pitchFamily="34" charset="0"/>
            </a:endParaRPr>
          </a:p>
          <a:p>
            <a:pPr lvl="1"/>
            <a:r>
              <a:rPr lang="en-US" altLang="en-US" sz="2800" dirty="0">
                <a:latin typeface="Arial" panose="020B0604020202020204" pitchFamily="34" charset="0"/>
                <a:cs typeface="Arial" panose="020B0604020202020204" pitchFamily="34" charset="0"/>
              </a:rPr>
              <a:t>The circuit in Figure </a:t>
            </a:r>
            <a:r>
              <a:rPr lang="en-US" altLang="en-US" sz="2800" dirty="0" smtClean="0">
                <a:latin typeface="Arial" panose="020B0604020202020204" pitchFamily="34" charset="0"/>
                <a:cs typeface="Arial" panose="020B0604020202020204" pitchFamily="34" charset="0"/>
              </a:rPr>
              <a:t>uses </a:t>
            </a:r>
            <a:r>
              <a:rPr lang="en-US" altLang="en-US" sz="2800" dirty="0">
                <a:latin typeface="Arial" panose="020B0604020202020204" pitchFamily="34" charset="0"/>
                <a:cs typeface="Arial" panose="020B0604020202020204" pitchFamily="34" charset="0"/>
              </a:rPr>
              <a:t>a MOS transistor for the amplifying device and a BJT for the </a:t>
            </a:r>
            <a:r>
              <a:rPr lang="en-US" altLang="en-US" sz="2800" dirty="0" err="1">
                <a:latin typeface="Arial" panose="020B0604020202020204" pitchFamily="34" charset="0"/>
                <a:cs typeface="Arial" panose="020B0604020202020204" pitchFamily="34" charset="0"/>
              </a:rPr>
              <a:t>cascode</a:t>
            </a:r>
            <a:r>
              <a:rPr lang="en-US" altLang="en-US" sz="2800" dirty="0">
                <a:latin typeface="Arial" panose="020B0604020202020204" pitchFamily="34" charset="0"/>
                <a:cs typeface="Arial" panose="020B0604020202020204" pitchFamily="34" charset="0"/>
              </a:rPr>
              <a:t> device</a:t>
            </a:r>
            <a:r>
              <a:rPr lang="en-US" altLang="en-US" sz="2800" dirty="0" smtClean="0">
                <a:latin typeface="Arial" panose="020B0604020202020204" pitchFamily="34" charset="0"/>
                <a:cs typeface="Arial" panose="020B0604020202020204" pitchFamily="34" charset="0"/>
              </a:rPr>
              <a:t>.</a:t>
            </a:r>
          </a:p>
          <a:p>
            <a:pPr lvl="1"/>
            <a:endParaRPr lang="en-US" altLang="en-US" sz="2800" dirty="0">
              <a:latin typeface="Arial" panose="020B0604020202020204" pitchFamily="34" charset="0"/>
              <a:cs typeface="Arial" panose="020B0604020202020204" pitchFamily="34" charset="0"/>
            </a:endParaRPr>
          </a:p>
          <a:p>
            <a:pPr lvl="1"/>
            <a:r>
              <a:rPr lang="en-US" altLang="en-US" sz="2800" dirty="0">
                <a:latin typeface="Arial" panose="020B0604020202020204" pitchFamily="34" charset="0"/>
                <a:cs typeface="Arial" panose="020B0604020202020204" pitchFamily="34" charset="0"/>
              </a:rPr>
              <a:t>The advantage of this circuit is an infinite input resistance as compared with all BJT case.</a:t>
            </a:r>
          </a:p>
        </p:txBody>
      </p:sp>
    </p:spTree>
    <p:extLst>
      <p:ext uri="{BB962C8B-B14F-4D97-AF65-F5344CB8AC3E}">
        <p14:creationId xmlns:p14="http://schemas.microsoft.com/office/powerpoint/2010/main" val="1758846057"/>
      </p:ext>
    </p:extLst>
  </p:cSld>
  <p:clrMapOvr>
    <a:masterClrMapping/>
  </p:clrMapOvr>
  <p:transition>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 </a:t>
            </a:r>
            <a:endParaRPr lang="en-US" dirty="0"/>
          </a:p>
        </p:txBody>
      </p:sp>
      <p:sp>
        <p:nvSpPr>
          <p:cNvPr id="3" name="Subtitle 2"/>
          <p:cNvSpPr>
            <a:spLocks noGrp="1"/>
          </p:cNvSpPr>
          <p:nvPr>
            <p:ph type="subTitle" idx="1"/>
          </p:nvPr>
        </p:nvSpPr>
        <p:spPr>
          <a:xfrm>
            <a:off x="1382333" y="2258677"/>
            <a:ext cx="9144000" cy="3279237"/>
          </a:xfrm>
          <a:solidFill>
            <a:srgbClr val="00FF00"/>
          </a:solidFill>
        </p:spPr>
        <p:txBody>
          <a:bodyPr>
            <a:noAutofit/>
          </a:bodyPr>
          <a:lstStyle/>
          <a:p>
            <a:r>
              <a:rPr lang="en-US" sz="11500" dirty="0" smtClean="0">
                <a:latin typeface="Arial Black" panose="020B0A04020102020204" pitchFamily="34" charset="0"/>
              </a:rPr>
              <a:t>Problem Example </a:t>
            </a:r>
            <a:endParaRPr lang="en-US" sz="11500" dirty="0">
              <a:latin typeface="Arial Black" panose="020B0A04020102020204" pitchFamily="34" charset="0"/>
            </a:endParaRPr>
          </a:p>
        </p:txBody>
      </p:sp>
    </p:spTree>
    <p:extLst>
      <p:ext uri="{BB962C8B-B14F-4D97-AF65-F5344CB8AC3E}">
        <p14:creationId xmlns:p14="http://schemas.microsoft.com/office/powerpoint/2010/main" val="110317210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0912" y="365803"/>
            <a:ext cx="5640947" cy="1200329"/>
          </a:xfrm>
          <a:prstGeom prst="rect">
            <a:avLst/>
          </a:prstGeom>
        </p:spPr>
        <p:txBody>
          <a:bodyPr wrap="square">
            <a:spAutoFit/>
          </a:bodyPr>
          <a:lstStyle/>
          <a:p>
            <a:r>
              <a:rPr lang="en-US" sz="2400" b="0" i="0" u="none" strike="noStrike" baseline="0" dirty="0" smtClean="0">
                <a:latin typeface="Times New Roman" panose="02020603050405020304" pitchFamily="18" charset="0"/>
              </a:rPr>
              <a:t>Q1. Figure shows a PMOS CS stage using an NMOS current source load. Compute the voltage gain of the circuit</a:t>
            </a:r>
            <a:endParaRPr lang="en-US" sz="2400" dirty="0"/>
          </a:p>
        </p:txBody>
      </p:sp>
      <p:pic>
        <p:nvPicPr>
          <p:cNvPr id="5" name="Picture 4"/>
          <p:cNvPicPr>
            <a:picLocks noChangeAspect="1"/>
          </p:cNvPicPr>
          <p:nvPr/>
        </p:nvPicPr>
        <p:blipFill>
          <a:blip r:embed="rId2"/>
          <a:stretch>
            <a:fillRect/>
          </a:stretch>
        </p:blipFill>
        <p:spPr>
          <a:xfrm>
            <a:off x="8701084" y="117681"/>
            <a:ext cx="2786870" cy="2896901"/>
          </a:xfrm>
          <a:prstGeom prst="rect">
            <a:avLst/>
          </a:prstGeom>
        </p:spPr>
      </p:pic>
      <p:grpSp>
        <p:nvGrpSpPr>
          <p:cNvPr id="2" name="Group 1"/>
          <p:cNvGrpSpPr/>
          <p:nvPr/>
        </p:nvGrpSpPr>
        <p:grpSpPr>
          <a:xfrm>
            <a:off x="0" y="3014581"/>
            <a:ext cx="11794411" cy="2871063"/>
            <a:chOff x="108901" y="3646732"/>
            <a:chExt cx="11794411" cy="2432096"/>
          </a:xfrm>
        </p:grpSpPr>
        <p:pic>
          <p:nvPicPr>
            <p:cNvPr id="6" name="Picture 5"/>
            <p:cNvPicPr>
              <a:picLocks noChangeAspect="1"/>
            </p:cNvPicPr>
            <p:nvPr/>
          </p:nvPicPr>
          <p:blipFill rotWithShape="1">
            <a:blip r:embed="rId3"/>
            <a:srcRect l="71315" b="43154"/>
            <a:stretch/>
          </p:blipFill>
          <p:spPr>
            <a:xfrm>
              <a:off x="8525814" y="3646732"/>
              <a:ext cx="3377498" cy="1382548"/>
            </a:xfrm>
            <a:prstGeom prst="rect">
              <a:avLst/>
            </a:prstGeom>
          </p:spPr>
        </p:pic>
        <p:pic>
          <p:nvPicPr>
            <p:cNvPr id="7" name="Picture 6"/>
            <p:cNvPicPr>
              <a:picLocks noChangeAspect="1"/>
            </p:cNvPicPr>
            <p:nvPr/>
          </p:nvPicPr>
          <p:blipFill rotWithShape="1">
            <a:blip r:embed="rId3"/>
            <a:srcRect r="28516"/>
            <a:stretch/>
          </p:blipFill>
          <p:spPr>
            <a:xfrm>
              <a:off x="108901" y="3646732"/>
              <a:ext cx="8416913" cy="2432096"/>
            </a:xfrm>
            <a:prstGeom prst="rect">
              <a:avLst/>
            </a:prstGeom>
          </p:spPr>
        </p:pic>
      </p:grpSp>
    </p:spTree>
    <p:extLst>
      <p:ext uri="{BB962C8B-B14F-4D97-AF65-F5344CB8AC3E}">
        <p14:creationId xmlns:p14="http://schemas.microsoft.com/office/powerpoint/2010/main" val="286187003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5853" y="2404511"/>
            <a:ext cx="8484355" cy="2451649"/>
          </a:xfrm>
          <a:prstGeom prst="rect">
            <a:avLst/>
          </a:prstGeom>
        </p:spPr>
      </p:pic>
      <p:pic>
        <p:nvPicPr>
          <p:cNvPr id="6" name="Picture 5"/>
          <p:cNvPicPr>
            <a:picLocks noChangeAspect="1"/>
          </p:cNvPicPr>
          <p:nvPr/>
        </p:nvPicPr>
        <p:blipFill>
          <a:blip r:embed="rId3"/>
          <a:stretch>
            <a:fillRect/>
          </a:stretch>
        </p:blipFill>
        <p:spPr>
          <a:xfrm>
            <a:off x="8751843" y="2221847"/>
            <a:ext cx="3176236" cy="2634313"/>
          </a:xfrm>
          <a:prstGeom prst="rect">
            <a:avLst/>
          </a:prstGeom>
        </p:spPr>
      </p:pic>
      <p:pic>
        <p:nvPicPr>
          <p:cNvPr id="7" name="Picture 6"/>
          <p:cNvPicPr>
            <a:picLocks noChangeAspect="1"/>
          </p:cNvPicPr>
          <p:nvPr/>
        </p:nvPicPr>
        <p:blipFill>
          <a:blip r:embed="rId4"/>
          <a:stretch>
            <a:fillRect/>
          </a:stretch>
        </p:blipFill>
        <p:spPr>
          <a:xfrm>
            <a:off x="185498" y="5676571"/>
            <a:ext cx="11888852" cy="737108"/>
          </a:xfrm>
          <a:prstGeom prst="rect">
            <a:avLst/>
          </a:prstGeom>
        </p:spPr>
      </p:pic>
      <mc:AlternateContent xmlns:mc="http://schemas.openxmlformats.org/markup-compatibility/2006" xmlns:a14="http://schemas.microsoft.com/office/drawing/2010/main">
        <mc:Choice Requires="a14">
          <p:sp>
            <p:nvSpPr>
              <p:cNvPr id="2" name="TextBox 1"/>
              <p:cNvSpPr txBox="1"/>
              <p:nvPr/>
            </p:nvSpPr>
            <p:spPr>
              <a:xfrm>
                <a:off x="105853" y="50376"/>
                <a:ext cx="11888852" cy="1943930"/>
              </a:xfrm>
              <a:prstGeom prst="rect">
                <a:avLst/>
              </a:prstGeom>
              <a:solidFill>
                <a:srgbClr val="00FF00"/>
              </a:solidFill>
            </p:spPr>
            <p:txBody>
              <a:bodyPr wrap="square" rtlCol="0">
                <a:spAutoFit/>
              </a:bodyPr>
              <a:lstStyle/>
              <a:p>
                <a:r>
                  <a:rPr lang="en-US" sz="2400" b="1" u="sng" dirty="0" smtClean="0">
                    <a:latin typeface="Arial" panose="020B0604020202020204" pitchFamily="34" charset="0"/>
                    <a:cs typeface="Arial" panose="020B0604020202020204" pitchFamily="34" charset="0"/>
                  </a:rPr>
                  <a:t>CS Stage with Diode-Connected Load</a:t>
                </a:r>
              </a:p>
              <a:p>
                <a:r>
                  <a:rPr lang="en-US" sz="2400" dirty="0" smtClean="0">
                    <a:latin typeface="Arial" panose="020B0604020202020204" pitchFamily="34" charset="0"/>
                    <a:cs typeface="Arial" panose="020B0604020202020204" pitchFamily="34" charset="0"/>
                  </a:rPr>
                  <a:t>In some applications, we may use diode-connected MOSFET as the drain load as shown in the figure below, such a topology exhibits only moderate gain due to the relatively low impedance of the diode-connected device. Assuming </a:t>
                </a:r>
                <a:r>
                  <a:rPr lang="el-GR" sz="2400" dirty="0" smtClean="0">
                    <a:latin typeface="Arial" panose="020B0604020202020204" pitchFamily="34" charset="0"/>
                    <a:cs typeface="Arial" panose="020B0604020202020204" pitchFamily="34" charset="0"/>
                  </a:rPr>
                  <a:t>λ</a:t>
                </a:r>
                <a:r>
                  <a:rPr lang="en-US" sz="2400" dirty="0" smtClean="0">
                    <a:latin typeface="Arial" panose="020B0604020202020204" pitchFamily="34" charset="0"/>
                    <a:cs typeface="Arial" panose="020B0604020202020204" pitchFamily="34" charset="0"/>
                  </a:rPr>
                  <a:t>=0 , M2 acts as a small-signal resistance equal to </a:t>
                </a:r>
                <a14:m>
                  <m:oMath xmlns:m="http://schemas.openxmlformats.org/officeDocument/2006/math">
                    <m:f>
                      <m:fPr>
                        <m:type m:val="skw"/>
                        <m:ctrlPr>
                          <a:rPr lang="en-US" sz="2400" i="1" smtClean="0">
                            <a:latin typeface="Cambria Math" panose="02040503050406030204" pitchFamily="18" charset="0"/>
                          </a:rPr>
                        </m:ctrlPr>
                      </m:fPr>
                      <m:num>
                        <m:r>
                          <a:rPr lang="en-US" sz="2400" b="0" i="1" smtClean="0">
                            <a:latin typeface="Cambria Math" panose="02040503050406030204" pitchFamily="18" charset="0"/>
                          </a:rPr>
                          <m:t>1</m:t>
                        </m:r>
                      </m:num>
                      <m:den>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𝑔</m:t>
                            </m:r>
                          </m:e>
                          <m:sub>
                            <m:r>
                              <a:rPr lang="en-US" sz="2400" b="0" i="1" smtClean="0">
                                <a:latin typeface="Cambria Math" panose="02040503050406030204" pitchFamily="18" charset="0"/>
                              </a:rPr>
                              <m:t>𝑚</m:t>
                            </m:r>
                            <m:r>
                              <a:rPr lang="en-US" sz="2400" b="0" i="1" smtClean="0">
                                <a:latin typeface="Cambria Math" panose="02040503050406030204" pitchFamily="18" charset="0"/>
                              </a:rPr>
                              <m:t>2</m:t>
                            </m:r>
                          </m:sub>
                        </m:sSub>
                      </m:den>
                    </m:f>
                  </m:oMath>
                </a14:m>
                <a:r>
                  <a:rPr lang="en-US" sz="2400" dirty="0" smtClean="0">
                    <a:latin typeface="Arial" panose="020B0604020202020204" pitchFamily="34" charset="0"/>
                    <a:cs typeface="Arial" panose="020B0604020202020204" pitchFamily="34" charset="0"/>
                  </a:rPr>
                  <a:t> </a:t>
                </a:r>
                <a:endParaRPr lang="en-US" sz="2400" dirty="0">
                  <a:latin typeface="Arial" panose="020B0604020202020204" pitchFamily="34" charset="0"/>
                  <a:cs typeface="Arial" panose="020B0604020202020204" pitchFamily="34"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05853" y="50376"/>
                <a:ext cx="11888852" cy="1943930"/>
              </a:xfrm>
              <a:prstGeom prst="rect">
                <a:avLst/>
              </a:prstGeom>
              <a:blipFill rotWithShape="0">
                <a:blip r:embed="rId5"/>
                <a:stretch>
                  <a:fillRect l="-769" t="-2194" r="-51" b="-45455"/>
                </a:stretch>
              </a:blipFill>
            </p:spPr>
            <p:txBody>
              <a:bodyPr/>
              <a:lstStyle/>
              <a:p>
                <a:r>
                  <a:rPr lang="en-US">
                    <a:noFill/>
                  </a:rPr>
                  <a:t> </a:t>
                </a:r>
              </a:p>
            </p:txBody>
          </p:sp>
        </mc:Fallback>
      </mc:AlternateContent>
    </p:spTree>
    <p:extLst>
      <p:ext uri="{BB962C8B-B14F-4D97-AF65-F5344CB8AC3E}">
        <p14:creationId xmlns:p14="http://schemas.microsoft.com/office/powerpoint/2010/main" val="163292043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4289" y="150425"/>
            <a:ext cx="11149272" cy="6593745"/>
          </a:xfrm>
          <a:prstGeom prst="rect">
            <a:avLst/>
          </a:prstGeom>
        </p:spPr>
      </p:pic>
    </p:spTree>
    <p:extLst>
      <p:ext uri="{BB962C8B-B14F-4D97-AF65-F5344CB8AC3E}">
        <p14:creationId xmlns:p14="http://schemas.microsoft.com/office/powerpoint/2010/main" val="355386533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9871" t="10119" r="17475" b="10361"/>
          <a:stretch/>
        </p:blipFill>
        <p:spPr>
          <a:xfrm>
            <a:off x="9487437" y="437882"/>
            <a:ext cx="2704563" cy="3142446"/>
          </a:xfrm>
          <a:prstGeom prst="rect">
            <a:avLst/>
          </a:prstGeom>
        </p:spPr>
      </p:pic>
      <p:pic>
        <p:nvPicPr>
          <p:cNvPr id="5" name="Picture 4"/>
          <p:cNvPicPr>
            <a:picLocks noChangeAspect="1"/>
          </p:cNvPicPr>
          <p:nvPr/>
        </p:nvPicPr>
        <p:blipFill>
          <a:blip r:embed="rId3"/>
          <a:stretch>
            <a:fillRect/>
          </a:stretch>
        </p:blipFill>
        <p:spPr>
          <a:xfrm>
            <a:off x="151127" y="3477296"/>
            <a:ext cx="9482270" cy="3380704"/>
          </a:xfrm>
          <a:prstGeom prst="rect">
            <a:avLst/>
          </a:prstGeom>
        </p:spPr>
      </p:pic>
      <p:pic>
        <p:nvPicPr>
          <p:cNvPr id="6" name="Picture 5"/>
          <p:cNvPicPr>
            <a:picLocks noChangeAspect="1"/>
          </p:cNvPicPr>
          <p:nvPr/>
        </p:nvPicPr>
        <p:blipFill rotWithShape="1">
          <a:blip r:embed="rId2"/>
          <a:srcRect l="29684" t="10174" r="49712" b="10306"/>
          <a:stretch/>
        </p:blipFill>
        <p:spPr>
          <a:xfrm>
            <a:off x="6632621" y="437882"/>
            <a:ext cx="2459864" cy="3142446"/>
          </a:xfrm>
          <a:prstGeom prst="rect">
            <a:avLst/>
          </a:prstGeom>
        </p:spPr>
      </p:pic>
      <p:pic>
        <p:nvPicPr>
          <p:cNvPr id="7" name="Picture 6"/>
          <p:cNvPicPr>
            <a:picLocks noChangeAspect="1"/>
          </p:cNvPicPr>
          <p:nvPr/>
        </p:nvPicPr>
        <p:blipFill rotWithShape="1">
          <a:blip r:embed="rId2"/>
          <a:srcRect b="91836"/>
          <a:stretch/>
        </p:blipFill>
        <p:spPr>
          <a:xfrm>
            <a:off x="0" y="115272"/>
            <a:ext cx="11938715" cy="322610"/>
          </a:xfrm>
          <a:prstGeom prst="rect">
            <a:avLst/>
          </a:prstGeom>
        </p:spPr>
      </p:pic>
    </p:spTree>
    <p:extLst>
      <p:ext uri="{BB962C8B-B14F-4D97-AF65-F5344CB8AC3E}">
        <p14:creationId xmlns:p14="http://schemas.microsoft.com/office/powerpoint/2010/main" val="256174586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1104" y="114096"/>
            <a:ext cx="10645633" cy="6716266"/>
          </a:xfrm>
          <a:prstGeom prst="rect">
            <a:avLst/>
          </a:prstGeom>
        </p:spPr>
      </p:pic>
    </p:spTree>
    <p:extLst>
      <p:ext uri="{BB962C8B-B14F-4D97-AF65-F5344CB8AC3E}">
        <p14:creationId xmlns:p14="http://schemas.microsoft.com/office/powerpoint/2010/main" val="153202618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Grp="1" noChangeArrowheads="1"/>
          </p:cNvSpPr>
          <p:nvPr>
            <p:ph type="title"/>
          </p:nvPr>
        </p:nvSpPr>
        <p:spPr>
          <a:xfrm>
            <a:off x="154546" y="197700"/>
            <a:ext cx="11199254" cy="1325563"/>
          </a:xfrm>
          <a:solidFill>
            <a:srgbClr val="00FF00"/>
          </a:solidFill>
        </p:spPr>
        <p:txBody>
          <a:bodyPr>
            <a:normAutofit/>
          </a:bodyPr>
          <a:lstStyle/>
          <a:p>
            <a:pPr eaLnBrk="1" hangingPunct="1"/>
            <a:r>
              <a:rPr lang="en-US" altLang="en-US" sz="3200" dirty="0">
                <a:latin typeface="Arial" panose="020B0604020202020204" pitchFamily="34" charset="0"/>
                <a:cs typeface="Arial" panose="020B0604020202020204" pitchFamily="34" charset="0"/>
              </a:rPr>
              <a:t>7.4. IC Biasing – Current Sources, Current Mirrors, and Current-Steering Circuits</a:t>
            </a:r>
          </a:p>
        </p:txBody>
      </p:sp>
      <p:sp>
        <p:nvSpPr>
          <p:cNvPr id="50180" name="Rectangle 3"/>
          <p:cNvSpPr>
            <a:spLocks noGrp="1" noChangeArrowheads="1"/>
          </p:cNvSpPr>
          <p:nvPr>
            <p:ph type="body" idx="1"/>
          </p:nvPr>
        </p:nvSpPr>
        <p:spPr>
          <a:xfrm>
            <a:off x="309094" y="1697864"/>
            <a:ext cx="11436439" cy="4800600"/>
          </a:xfrm>
          <a:solidFill>
            <a:schemeClr val="bg1"/>
          </a:solidFill>
        </p:spPr>
        <p:txBody>
          <a:bodyPr>
            <a:normAutofit lnSpcReduction="10000"/>
          </a:bodyPr>
          <a:lstStyle/>
          <a:p>
            <a:pPr eaLnBrk="1" hangingPunct="1"/>
            <a:r>
              <a:rPr lang="en-US" altLang="en-US" dirty="0"/>
              <a:t>Biasing in integrated-circuit design is based on the </a:t>
            </a:r>
            <a:r>
              <a:rPr lang="en-US" altLang="en-US" dirty="0">
                <a:solidFill>
                  <a:srgbClr val="FF0000"/>
                </a:solidFill>
              </a:rPr>
              <a:t>use of constant-current sources</a:t>
            </a:r>
            <a:r>
              <a:rPr lang="en-US" altLang="en-US" dirty="0" smtClean="0">
                <a:solidFill>
                  <a:srgbClr val="FF0000"/>
                </a:solidFill>
              </a:rPr>
              <a:t>.</a:t>
            </a:r>
          </a:p>
          <a:p>
            <a:pPr eaLnBrk="1" hangingPunct="1"/>
            <a:endParaRPr lang="en-US" altLang="en-US" dirty="0">
              <a:solidFill>
                <a:srgbClr val="FF0000"/>
              </a:solidFill>
            </a:endParaRPr>
          </a:p>
          <a:p>
            <a:pPr lvl="1" eaLnBrk="1" hangingPunct="1"/>
            <a:r>
              <a:rPr lang="en-US" altLang="en-US" sz="2800" dirty="0"/>
              <a:t>On an IC chip with a number of amplifier stages, a constant dc current (</a:t>
            </a:r>
            <a:r>
              <a:rPr lang="en-US" altLang="en-US" sz="2800" b="1" dirty="0">
                <a:solidFill>
                  <a:srgbClr val="3333FF"/>
                </a:solidFill>
              </a:rPr>
              <a:t>reference current</a:t>
            </a:r>
            <a:r>
              <a:rPr lang="en-US" altLang="en-US" sz="2800" dirty="0"/>
              <a:t>) is generated at one location and is then replicated at various other locations for biasing.</a:t>
            </a:r>
          </a:p>
          <a:p>
            <a:pPr lvl="2" eaLnBrk="1" hangingPunct="1"/>
            <a:r>
              <a:rPr lang="en-US" altLang="en-US" sz="2800" dirty="0"/>
              <a:t>This is known as </a:t>
            </a:r>
            <a:r>
              <a:rPr lang="en-US" altLang="en-US" sz="2800" b="1" dirty="0">
                <a:solidFill>
                  <a:srgbClr val="3333FF"/>
                </a:solidFill>
              </a:rPr>
              <a:t>current steering</a:t>
            </a:r>
            <a:r>
              <a:rPr lang="en-US" altLang="en-US" sz="2800" dirty="0" smtClean="0">
                <a:solidFill>
                  <a:srgbClr val="3333FF"/>
                </a:solidFill>
              </a:rPr>
              <a:t>.</a:t>
            </a:r>
          </a:p>
          <a:p>
            <a:pPr lvl="2" eaLnBrk="1" hangingPunct="1"/>
            <a:endParaRPr lang="en-US" altLang="en-US" sz="2800" dirty="0">
              <a:solidFill>
                <a:srgbClr val="3333FF"/>
              </a:solidFill>
            </a:endParaRPr>
          </a:p>
          <a:p>
            <a:pPr lvl="2" eaLnBrk="1" hangingPunct="1"/>
            <a:endParaRPr lang="en-US" altLang="en-US" sz="2800" dirty="0">
              <a:solidFill>
                <a:srgbClr val="3333FF"/>
              </a:solidFill>
            </a:endParaRPr>
          </a:p>
          <a:p>
            <a:pPr eaLnBrk="1" hangingPunct="1"/>
            <a:r>
              <a:rPr lang="en-US" altLang="en-US" dirty="0"/>
              <a:t>This approach has the advantage that the </a:t>
            </a:r>
            <a:r>
              <a:rPr lang="en-US" altLang="en-US" dirty="0">
                <a:solidFill>
                  <a:srgbClr val="FF0000"/>
                </a:solidFill>
              </a:rPr>
              <a:t>effort expended on generating a predictable and stable reference current</a:t>
            </a:r>
            <a:r>
              <a:rPr lang="en-US" altLang="en-US" dirty="0"/>
              <a:t> need not  be repeated.</a:t>
            </a:r>
          </a:p>
        </p:txBody>
      </p:sp>
    </p:spTree>
    <p:extLst>
      <p:ext uri="{BB962C8B-B14F-4D97-AF65-F5344CB8AC3E}">
        <p14:creationId xmlns:p14="http://schemas.microsoft.com/office/powerpoint/2010/main" val="2905371703"/>
      </p:ext>
    </p:extLst>
  </p:cSld>
  <p:clrMapOvr>
    <a:masterClrMapping/>
  </p:clrMapOvr>
  <p:transition>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5543" y="149381"/>
            <a:ext cx="7067550" cy="6353175"/>
          </a:xfrm>
          <a:prstGeom prst="rect">
            <a:avLst/>
          </a:prstGeom>
        </p:spPr>
      </p:pic>
      <p:sp>
        <p:nvSpPr>
          <p:cNvPr id="5" name="Rounded Rectangle 4"/>
          <p:cNvSpPr/>
          <p:nvPr/>
        </p:nvSpPr>
        <p:spPr>
          <a:xfrm>
            <a:off x="8319752" y="888642"/>
            <a:ext cx="3387144" cy="47909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A current mirror would mirror current flowing into the left channel , into the right channel</a:t>
            </a:r>
            <a:endParaRPr lang="en-US" sz="3200" dirty="0"/>
          </a:p>
        </p:txBody>
      </p:sp>
    </p:spTree>
    <p:extLst>
      <p:ext uri="{BB962C8B-B14F-4D97-AF65-F5344CB8AC3E}">
        <p14:creationId xmlns:p14="http://schemas.microsoft.com/office/powerpoint/2010/main" val="277212364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TotalTime>
  <Words>2548</Words>
  <Application>Microsoft Office PowerPoint</Application>
  <PresentationFormat>Widescreen</PresentationFormat>
  <Paragraphs>308</Paragraphs>
  <Slides>107</Slides>
  <Notes>0</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107</vt:i4>
      </vt:variant>
    </vt:vector>
  </HeadingPairs>
  <TitlesOfParts>
    <vt:vector size="120" baseType="lpstr">
      <vt:lpstr>Arial</vt:lpstr>
      <vt:lpstr>Arial Black</vt:lpstr>
      <vt:lpstr>Calibri</vt:lpstr>
      <vt:lpstr>Calibri Light</vt:lpstr>
      <vt:lpstr>Cambria Math</vt:lpstr>
      <vt:lpstr>Symbol</vt:lpstr>
      <vt:lpstr>Times</vt:lpstr>
      <vt:lpstr>Times New Roman</vt:lpstr>
      <vt:lpstr>TimesNewRoman</vt:lpstr>
      <vt:lpstr>TimesNewRoman,Bold</vt:lpstr>
      <vt:lpstr>TimesNewRoman,Italic</vt:lpstr>
      <vt:lpstr>Office Theme</vt:lpstr>
      <vt:lpstr>Equation</vt:lpstr>
      <vt:lpstr>PowerPoint Presentation</vt:lpstr>
      <vt:lpstr>Review Cascoding</vt:lpstr>
      <vt:lpstr>7.2. The Basic Gain Cell</vt:lpstr>
      <vt:lpstr>PowerPoint Presentation</vt:lpstr>
      <vt:lpstr>7.2. The Basic Gain Cell</vt:lpstr>
      <vt:lpstr>Effect of the Output Resistance of the Current-Source Load</vt:lpstr>
      <vt:lpstr>Effect of the Output Resistance of the Current-Source Load</vt:lpstr>
      <vt:lpstr>Conclusion</vt:lpstr>
      <vt:lpstr>7.2.3. Effect of the Output Resistance of the Current-Source Load</vt:lpstr>
      <vt:lpstr>Some basic concepts of gain/input &amp; output impedances of discrete amplifiers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 to Topic from text book</vt:lpstr>
      <vt:lpstr>What was the  Effect of the Output Resistance of the Current-Source Load</vt:lpstr>
      <vt:lpstr>PowerPoint Presentation</vt:lpstr>
      <vt:lpstr>Increasing the Gain of the Basic Cell</vt:lpstr>
      <vt:lpstr>Increasing the Gain of the Basic Cell</vt:lpstr>
      <vt:lpstr>The Cascode Amplifier</vt:lpstr>
      <vt:lpstr> The MOS Cascode</vt:lpstr>
      <vt:lpstr>The MOS Cascode</vt:lpstr>
      <vt:lpstr>The MOS Cascode</vt:lpstr>
      <vt:lpstr>PowerPoint Presentation</vt:lpstr>
      <vt:lpstr>PowerPoint Presentation</vt:lpstr>
      <vt:lpstr>PowerPoint Presentation</vt:lpstr>
      <vt:lpstr>PowerPoint Presentation</vt:lpstr>
      <vt:lpstr>PowerPoint Presentation</vt:lpstr>
      <vt:lpstr>Cascoding current source as well</vt:lpstr>
      <vt:lpstr>Cascoding current source as well</vt:lpstr>
      <vt:lpstr>PowerPoint Presentation</vt:lpstr>
      <vt:lpstr>Summary </vt:lpstr>
      <vt:lpstr>Double Cascoding</vt:lpstr>
      <vt:lpstr>Disadvantage of Multiple cascoding </vt:lpstr>
      <vt:lpstr>The Folded Cascode</vt:lpstr>
      <vt:lpstr>Home assignment : not be be submitted</vt:lpstr>
      <vt:lpstr>PowerPoint Presentation</vt:lpstr>
      <vt:lpstr>PowerPoint Presentation</vt:lpstr>
      <vt:lpstr>PowerPoint Presentation</vt:lpstr>
      <vt:lpstr>PowerPoint Presentation</vt:lpstr>
      <vt:lpstr> The BJT Cascode</vt:lpstr>
      <vt:lpstr>PowerPoint Presentation</vt:lpstr>
      <vt:lpstr>PowerPoint Presentation</vt:lpstr>
      <vt:lpstr>Determining the output resistant Ro of the BJT cascode amplifier.</vt:lpstr>
      <vt:lpstr> Determining the output resistant Ro of the BJT complete cascode amplifier</vt:lpstr>
      <vt:lpstr>Current sources, Mirrors &amp; current steering  </vt:lpstr>
      <vt:lpstr>PowerPoint Presentation</vt:lpstr>
      <vt:lpstr>7.4. IC Biasing – Current Sources, Current Mirrors, and Current-Steering Circuits</vt:lpstr>
      <vt:lpstr>PowerPoint Presentation</vt:lpstr>
      <vt:lpstr>PowerPoint Presentation</vt:lpstr>
      <vt:lpstr>Concept of Current Mirror</vt:lpstr>
      <vt:lpstr>MOS Current Mirror</vt:lpstr>
      <vt:lpstr>PowerPoint Presentation</vt:lpstr>
      <vt:lpstr>7.4.1. The Basic MOSFET  Current Source</vt:lpstr>
      <vt:lpstr>The Basic MOSFET Current Source</vt:lpstr>
      <vt:lpstr>Bad MOS Current Mirror Example </vt:lpstr>
      <vt:lpstr>Concept of Current Mirror</vt:lpstr>
      <vt:lpstr>Example:  Current Scaling </vt:lpstr>
      <vt:lpstr>Basic concept of current source &amp; sink</vt:lpstr>
      <vt:lpstr>PowerPoint Presentation</vt:lpstr>
      <vt:lpstr>NMOS –Sinks </vt:lpstr>
      <vt:lpstr>PowerPoint Presentation</vt:lpstr>
      <vt:lpstr>PowerPoint Presentation</vt:lpstr>
      <vt:lpstr>Effect of V_0  on I_0</vt:lpstr>
      <vt:lpstr>PowerPoint Presentation</vt:lpstr>
      <vt:lpstr>PowerPoint Presentation</vt:lpstr>
      <vt:lpstr>PowerPoint Presentation</vt:lpstr>
      <vt:lpstr>PowerPoint Presentation</vt:lpstr>
      <vt:lpstr>MOS Current-steering circuits  </vt:lpstr>
      <vt:lpstr>PowerPoint Presentation</vt:lpstr>
      <vt:lpstr>Question:</vt:lpstr>
      <vt:lpstr>PowerPoint Presentation</vt:lpstr>
      <vt:lpstr>PowerPoint Presentation</vt:lpstr>
      <vt:lpstr>PowerPoint Presentation</vt:lpstr>
      <vt:lpstr>PowerPoint Presentation</vt:lpstr>
      <vt:lpstr>PowerPoint Presentation</vt:lpstr>
      <vt:lpstr>BJT-CURRENT MIRRORS</vt:lpstr>
      <vt:lpstr>PowerPoint Presentation</vt:lpstr>
      <vt:lpstr>Case 1: β sufficiently high that we can neglect the base currents</vt:lpstr>
      <vt:lpstr>Case 2: the effect of finite transistor β on the current transfer ratio</vt:lpstr>
      <vt:lpstr>PowerPoint Presentation</vt:lpstr>
      <vt:lpstr>BJT –Current Steering </vt:lpstr>
      <vt:lpstr>PowerPoint Presentation</vt:lpstr>
      <vt:lpstr>Equations Summary of  BJT Cascode</vt:lpstr>
      <vt:lpstr>BiMOS Cascodes</vt:lpstr>
      <vt:lpstr>PowerPoint Presentation</vt:lpstr>
      <vt:lpstr> </vt:lpstr>
      <vt:lpstr>PowerPoint Presentation</vt:lpstr>
      <vt:lpstr>PowerPoint Presentation</vt:lpstr>
      <vt:lpstr>PowerPoint Presentation</vt:lpstr>
      <vt:lpstr>PowerPoint Presentation</vt:lpstr>
      <vt:lpstr>PowerPoint Presentation</vt:lpstr>
      <vt:lpstr>7.4. IC Biasing – Current Sources, Current Mirrors, and Current-Steering Circuits</vt:lpstr>
      <vt:lpstr>PowerPoint Presentation</vt:lpstr>
      <vt:lpstr>Concept of Current Mirror</vt:lpstr>
      <vt:lpstr>MOS Current Mirror</vt:lpstr>
      <vt:lpstr>Concept of mirroring </vt:lpstr>
      <vt:lpstr>PowerPoint Presentation</vt:lpstr>
      <vt:lpstr>7.4.1. The Basic MOSFET Current Source</vt:lpstr>
      <vt:lpstr>7.4.1. The Basic MOSFET Current Source</vt:lpstr>
      <vt:lpstr>Bad MOS Current Mirror Example </vt:lpstr>
      <vt:lpstr>Example:  Current Scaling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Review Cascoding</dc:title>
  <dc:creator>Abdul Basit Alvi</dc:creator>
  <cp:lastModifiedBy>Abdul Basit Alvi</cp:lastModifiedBy>
  <cp:revision>9</cp:revision>
  <dcterms:created xsi:type="dcterms:W3CDTF">2022-09-23T04:19:20Z</dcterms:created>
  <dcterms:modified xsi:type="dcterms:W3CDTF">2022-09-23T05:27:41Z</dcterms:modified>
</cp:coreProperties>
</file>